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279" r:id="rId2"/>
    <p:sldId id="332" r:id="rId3"/>
    <p:sldId id="336" r:id="rId4"/>
    <p:sldId id="286" r:id="rId5"/>
    <p:sldId id="345" r:id="rId6"/>
    <p:sldId id="346" r:id="rId7"/>
    <p:sldId id="347" r:id="rId8"/>
    <p:sldId id="349" r:id="rId9"/>
    <p:sldId id="348" r:id="rId10"/>
    <p:sldId id="338" r:id="rId11"/>
    <p:sldId id="380" r:id="rId12"/>
    <p:sldId id="382" r:id="rId13"/>
    <p:sldId id="383" r:id="rId14"/>
    <p:sldId id="354" r:id="rId15"/>
    <p:sldId id="355" r:id="rId16"/>
    <p:sldId id="356" r:id="rId17"/>
    <p:sldId id="357" r:id="rId18"/>
    <p:sldId id="358" r:id="rId19"/>
    <p:sldId id="352" r:id="rId20"/>
    <p:sldId id="384" r:id="rId21"/>
    <p:sldId id="353" r:id="rId22"/>
    <p:sldId id="385" r:id="rId23"/>
    <p:sldId id="362" r:id="rId24"/>
    <p:sldId id="391" r:id="rId25"/>
    <p:sldId id="386" r:id="rId26"/>
    <p:sldId id="381" r:id="rId27"/>
    <p:sldId id="335" r:id="rId28"/>
    <p:sldId id="363" r:id="rId29"/>
    <p:sldId id="364" r:id="rId30"/>
    <p:sldId id="365" r:id="rId31"/>
    <p:sldId id="366" r:id="rId32"/>
    <p:sldId id="388" r:id="rId33"/>
    <p:sldId id="367" r:id="rId34"/>
    <p:sldId id="390" r:id="rId35"/>
    <p:sldId id="387" r:id="rId36"/>
    <p:sldId id="392" r:id="rId37"/>
    <p:sldId id="393" r:id="rId38"/>
    <p:sldId id="342" r:id="rId39"/>
    <p:sldId id="343" r:id="rId40"/>
    <p:sldId id="344" r:id="rId41"/>
    <p:sldId id="359" r:id="rId42"/>
    <p:sldId id="360" r:id="rId43"/>
    <p:sldId id="361" r:id="rId44"/>
    <p:sldId id="318" r:id="rId45"/>
    <p:sldId id="319" r:id="rId46"/>
    <p:sldId id="320" r:id="rId47"/>
    <p:sldId id="321" r:id="rId48"/>
    <p:sldId id="368" r:id="rId49"/>
    <p:sldId id="370" r:id="rId50"/>
    <p:sldId id="369" r:id="rId51"/>
    <p:sldId id="371" r:id="rId52"/>
    <p:sldId id="372" r:id="rId53"/>
    <p:sldId id="373" r:id="rId54"/>
    <p:sldId id="374" r:id="rId55"/>
    <p:sldId id="375" r:id="rId56"/>
    <p:sldId id="376" r:id="rId57"/>
    <p:sldId id="377" r:id="rId58"/>
    <p:sldId id="378" r:id="rId59"/>
    <p:sldId id="379" r:id="rId60"/>
    <p:sldId id="39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3F4"/>
    <a:srgbClr val="FEE6E5"/>
    <a:srgbClr val="0E2C4D"/>
    <a:srgbClr val="FFFFFF"/>
    <a:srgbClr val="B5A36A"/>
    <a:srgbClr val="2E50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3"/>
    <p:restoredTop sz="97030"/>
  </p:normalViewPr>
  <p:slideViewPr>
    <p:cSldViewPr snapToGrid="0" snapToObjects="1">
      <p:cViewPr varScale="1">
        <p:scale>
          <a:sx n="163" d="100"/>
          <a:sy n="163" d="100"/>
        </p:scale>
        <p:origin x="378" y="138"/>
      </p:cViewPr>
      <p:guideLst/>
    </p:cSldViewPr>
  </p:slideViewPr>
  <p:notesTextViewPr>
    <p:cViewPr>
      <p:scale>
        <a:sx n="1" d="1"/>
        <a:sy n="1" d="1"/>
      </p:scale>
      <p:origin x="0" y="0"/>
    </p:cViewPr>
  </p:notesTextViewPr>
  <p:notesViewPr>
    <p:cSldViewPr snapToGrid="0" snapToObjects="1">
      <p:cViewPr varScale="1">
        <p:scale>
          <a:sx n="124" d="100"/>
          <a:sy n="124" d="100"/>
        </p:scale>
        <p:origin x="495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986B94-6A31-4BE8-9AB5-7F9B6076D7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D602B5-D406-45CD-B7EE-1BBAD4A0F4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5F6687-8481-4956-9B68-744FB2DB0564}" type="datetimeFigureOut">
              <a:rPr lang="en-US" smtClean="0"/>
              <a:t>5/28/2024</a:t>
            </a:fld>
            <a:endParaRPr lang="en-US"/>
          </a:p>
        </p:txBody>
      </p:sp>
      <p:sp>
        <p:nvSpPr>
          <p:cNvPr id="4" name="Footer Placeholder 3">
            <a:extLst>
              <a:ext uri="{FF2B5EF4-FFF2-40B4-BE49-F238E27FC236}">
                <a16:creationId xmlns:a16="http://schemas.microsoft.com/office/drawing/2014/main" id="{A84DBD0B-DAAA-4E78-8DCE-FCA921E683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EBEB835-DB67-43F3-847E-2CBDC05E6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FE42EC-D439-4DB7-B1A5-C80092F47248}" type="slidenum">
              <a:rPr lang="en-US" smtClean="0"/>
              <a:t>‹#›</a:t>
            </a:fld>
            <a:endParaRPr lang="en-US"/>
          </a:p>
        </p:txBody>
      </p:sp>
    </p:spTree>
    <p:extLst>
      <p:ext uri="{BB962C8B-B14F-4D97-AF65-F5344CB8AC3E}">
        <p14:creationId xmlns:p14="http://schemas.microsoft.com/office/powerpoint/2010/main" val="2964029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E0F35-879A-8744-BFE8-6B4B9E437CD7}"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7CEA1-2727-474B-8C92-33DA795938C4}" type="slidenum">
              <a:rPr lang="en-US" smtClean="0"/>
              <a:t>‹#›</a:t>
            </a:fld>
            <a:endParaRPr lang="en-US"/>
          </a:p>
        </p:txBody>
      </p:sp>
    </p:spTree>
    <p:extLst>
      <p:ext uri="{BB962C8B-B14F-4D97-AF65-F5344CB8AC3E}">
        <p14:creationId xmlns:p14="http://schemas.microsoft.com/office/powerpoint/2010/main" val="428590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EB76-6991-A04E-A6F7-938AEB11440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9B5EA6A-9038-454F-BCCF-91E99C1EA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93A0C8-CD44-554A-8BCE-001454F28BAE}"/>
              </a:ext>
            </a:extLst>
          </p:cNvPr>
          <p:cNvSpPr>
            <a:spLocks noGrp="1"/>
          </p:cNvSpPr>
          <p:nvPr>
            <p:ph type="dt" sz="half" idx="10"/>
          </p:nvPr>
        </p:nvSpPr>
        <p:spPr/>
        <p:txBody>
          <a:bodyPr/>
          <a:lstStyle>
            <a:lvl1pPr>
              <a:defRPr>
                <a:latin typeface="Aptos" panose="020B0004020202020204"/>
              </a:defRPr>
            </a:lvl1pPr>
          </a:lstStyle>
          <a:p>
            <a:r>
              <a:rPr lang="en-US"/>
              <a:t>5/30/2024</a:t>
            </a:r>
            <a:endParaRPr lang="en-US" dirty="0"/>
          </a:p>
        </p:txBody>
      </p:sp>
      <p:sp>
        <p:nvSpPr>
          <p:cNvPr id="5" name="Footer Placeholder 4">
            <a:extLst>
              <a:ext uri="{FF2B5EF4-FFF2-40B4-BE49-F238E27FC236}">
                <a16:creationId xmlns:a16="http://schemas.microsoft.com/office/drawing/2014/main" id="{C2FD83A4-4CFD-B045-8540-9A10F258C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BD5AF-54F0-BB44-BC64-373427857416}"/>
              </a:ext>
            </a:extLst>
          </p:cNvPr>
          <p:cNvSpPr>
            <a:spLocks noGrp="1"/>
          </p:cNvSpPr>
          <p:nvPr>
            <p:ph type="sldNum" sz="quarter" idx="12"/>
          </p:nvPr>
        </p:nvSpPr>
        <p:spPr/>
        <p:txBody>
          <a:bodyPr/>
          <a:lstStyle>
            <a:lvl1pPr>
              <a:defRPr>
                <a:latin typeface="Aptos" panose="020B0004020202020204"/>
              </a:defRPr>
            </a:lvl1pPr>
          </a:lstStyle>
          <a:p>
            <a:fld id="{63CA5BDF-CCF5-FD4E-8DB5-0576DCFD5CCF}" type="slidenum">
              <a:rPr lang="en-US" smtClean="0"/>
              <a:pPr/>
              <a:t>‹#›</a:t>
            </a:fld>
            <a:endParaRPr lang="en-US" dirty="0"/>
          </a:p>
        </p:txBody>
      </p:sp>
    </p:spTree>
    <p:extLst>
      <p:ext uri="{BB962C8B-B14F-4D97-AF65-F5344CB8AC3E}">
        <p14:creationId xmlns:p14="http://schemas.microsoft.com/office/powerpoint/2010/main" val="29184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D7F5A9-1893-D24C-892B-E0DA787603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153D34-7CA9-EF45-8A09-3E9B1C212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A8EEE-89BE-F147-AF9C-5F41C9A0F1D2}"/>
              </a:ext>
            </a:extLst>
          </p:cNvPr>
          <p:cNvSpPr>
            <a:spLocks noGrp="1"/>
          </p:cNvSpPr>
          <p:nvPr>
            <p:ph type="dt" sz="half" idx="10"/>
          </p:nvPr>
        </p:nvSpPr>
        <p:spPr/>
        <p:txBody>
          <a:bodyPr/>
          <a:lstStyle/>
          <a:p>
            <a:r>
              <a:rPr lang="en-US"/>
              <a:t>5/30/2024</a:t>
            </a:r>
          </a:p>
        </p:txBody>
      </p:sp>
      <p:sp>
        <p:nvSpPr>
          <p:cNvPr id="5" name="Footer Placeholder 4">
            <a:extLst>
              <a:ext uri="{FF2B5EF4-FFF2-40B4-BE49-F238E27FC236}">
                <a16:creationId xmlns:a16="http://schemas.microsoft.com/office/drawing/2014/main" id="{9254DC84-B4C6-5546-9BEA-8C4701FFE2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8A402-A893-1D42-8C2F-E118D27E2A84}"/>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686350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7D8B-0A7D-BE4E-A5A1-CDAC0C328AD5}"/>
              </a:ext>
            </a:extLst>
          </p:cNvPr>
          <p:cNvSpPr>
            <a:spLocks noGrp="1"/>
          </p:cNvSpPr>
          <p:nvPr>
            <p:ph type="title"/>
          </p:nvPr>
        </p:nvSpPr>
        <p:spPr/>
        <p:txBody>
          <a:bodyPr>
            <a:normAutofit/>
          </a:bodyPr>
          <a:lstStyle>
            <a:lvl1pPr>
              <a:defRPr sz="4000" b="1">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9E6B37C-00DB-A644-80D3-132921E41CA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CCEBEC3-7DEB-8C44-A96F-BC887EEC275C}"/>
              </a:ext>
            </a:extLst>
          </p:cNvPr>
          <p:cNvSpPr>
            <a:spLocks noGrp="1"/>
          </p:cNvSpPr>
          <p:nvPr>
            <p:ph type="dt" sz="half" idx="10"/>
          </p:nvPr>
        </p:nvSpPr>
        <p:spPr/>
        <p:txBody>
          <a:bodyPr/>
          <a:lstStyle>
            <a:lvl1pPr>
              <a:defRPr>
                <a:latin typeface="Aptos" panose="020B0004020202020204"/>
              </a:defRPr>
            </a:lvl1pPr>
          </a:lstStyle>
          <a:p>
            <a:r>
              <a:rPr lang="en-US"/>
              <a:t>5/30/2024</a:t>
            </a:r>
            <a:endParaRPr lang="en-US" dirty="0"/>
          </a:p>
        </p:txBody>
      </p:sp>
      <p:sp>
        <p:nvSpPr>
          <p:cNvPr id="5" name="Footer Placeholder 4">
            <a:extLst>
              <a:ext uri="{FF2B5EF4-FFF2-40B4-BE49-F238E27FC236}">
                <a16:creationId xmlns:a16="http://schemas.microsoft.com/office/drawing/2014/main" id="{F8E85341-59B1-6447-B829-85AD8F008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9EF56-BA9F-0C46-AEF0-8234417B4D45}"/>
              </a:ext>
            </a:extLst>
          </p:cNvPr>
          <p:cNvSpPr>
            <a:spLocks noGrp="1"/>
          </p:cNvSpPr>
          <p:nvPr>
            <p:ph type="sldNum" sz="quarter" idx="12"/>
          </p:nvPr>
        </p:nvSpPr>
        <p:spPr/>
        <p:txBody>
          <a:bodyPr/>
          <a:lstStyle>
            <a:lvl1pPr>
              <a:defRPr>
                <a:latin typeface="Aptos" panose="020B0004020202020204"/>
              </a:defRPr>
            </a:lvl1pPr>
          </a:lstStyle>
          <a:p>
            <a:fld id="{63CA5BDF-CCF5-FD4E-8DB5-0576DCFD5CCF}" type="slidenum">
              <a:rPr lang="en-US" smtClean="0"/>
              <a:pPr/>
              <a:t>‹#›</a:t>
            </a:fld>
            <a:endParaRPr lang="en-US" dirty="0"/>
          </a:p>
        </p:txBody>
      </p:sp>
    </p:spTree>
    <p:extLst>
      <p:ext uri="{BB962C8B-B14F-4D97-AF65-F5344CB8AC3E}">
        <p14:creationId xmlns:p14="http://schemas.microsoft.com/office/powerpoint/2010/main" val="109911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2B44-49EF-C841-9AC4-B49C07193D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ADBC9-5625-AF40-9CBC-C55E029392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67893B-8CCF-3A48-90E5-E94D366E6B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FF1493-6474-8B4F-B030-A95E68F1B841}"/>
              </a:ext>
            </a:extLst>
          </p:cNvPr>
          <p:cNvSpPr>
            <a:spLocks noGrp="1"/>
          </p:cNvSpPr>
          <p:nvPr>
            <p:ph type="dt" sz="half" idx="10"/>
          </p:nvPr>
        </p:nvSpPr>
        <p:spPr/>
        <p:txBody>
          <a:bodyPr/>
          <a:lstStyle/>
          <a:p>
            <a:r>
              <a:rPr lang="en-US"/>
              <a:t>5/30/2024</a:t>
            </a:r>
          </a:p>
        </p:txBody>
      </p:sp>
      <p:sp>
        <p:nvSpPr>
          <p:cNvPr id="6" name="Footer Placeholder 5">
            <a:extLst>
              <a:ext uri="{FF2B5EF4-FFF2-40B4-BE49-F238E27FC236}">
                <a16:creationId xmlns:a16="http://schemas.microsoft.com/office/drawing/2014/main" id="{7F4A27AA-BC5C-8442-9632-F9C14DE08A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9A3CE4-1B93-F14C-A863-978D6E0377A4}"/>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132831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C8FD-21F7-9E44-AF10-92EB90111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091D3-BDAA-BB4E-AE82-4FA83E15F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EF3E0A-A165-374C-ADF4-2235851CB1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264C9A-49EE-6247-8CC7-A8B089B80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BF12DB-1152-EE44-B1B3-EA6572C3BE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010087-4313-5642-A535-00BDDD9D5E25}"/>
              </a:ext>
            </a:extLst>
          </p:cNvPr>
          <p:cNvSpPr>
            <a:spLocks noGrp="1"/>
          </p:cNvSpPr>
          <p:nvPr>
            <p:ph type="dt" sz="half" idx="10"/>
          </p:nvPr>
        </p:nvSpPr>
        <p:spPr/>
        <p:txBody>
          <a:bodyPr/>
          <a:lstStyle/>
          <a:p>
            <a:r>
              <a:rPr lang="en-US"/>
              <a:t>5/30/2024</a:t>
            </a:r>
          </a:p>
        </p:txBody>
      </p:sp>
      <p:sp>
        <p:nvSpPr>
          <p:cNvPr id="8" name="Footer Placeholder 7">
            <a:extLst>
              <a:ext uri="{FF2B5EF4-FFF2-40B4-BE49-F238E27FC236}">
                <a16:creationId xmlns:a16="http://schemas.microsoft.com/office/drawing/2014/main" id="{4D44262B-D607-B340-A661-BD9A0910EB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CE786-4C1E-7340-BA4E-D0B6FA6D646A}"/>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235652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76DE-8F88-A441-BAD8-8C97887D93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D50BC2-2950-4541-BB9F-7FC181073054}"/>
              </a:ext>
            </a:extLst>
          </p:cNvPr>
          <p:cNvSpPr>
            <a:spLocks noGrp="1"/>
          </p:cNvSpPr>
          <p:nvPr>
            <p:ph type="dt" sz="half" idx="10"/>
          </p:nvPr>
        </p:nvSpPr>
        <p:spPr/>
        <p:txBody>
          <a:bodyPr/>
          <a:lstStyle/>
          <a:p>
            <a:r>
              <a:rPr lang="en-US"/>
              <a:t>5/30/2024</a:t>
            </a:r>
          </a:p>
        </p:txBody>
      </p:sp>
      <p:sp>
        <p:nvSpPr>
          <p:cNvPr id="4" name="Footer Placeholder 3">
            <a:extLst>
              <a:ext uri="{FF2B5EF4-FFF2-40B4-BE49-F238E27FC236}">
                <a16:creationId xmlns:a16="http://schemas.microsoft.com/office/drawing/2014/main" id="{95565BD8-7F82-8147-892A-27D2845B1A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93C402-DF82-A946-AF1C-C4BEB1241E70}"/>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97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2EC2F6-D2A1-D84A-BE45-B8F0DEF0998A}"/>
              </a:ext>
            </a:extLst>
          </p:cNvPr>
          <p:cNvSpPr>
            <a:spLocks noGrp="1"/>
          </p:cNvSpPr>
          <p:nvPr>
            <p:ph type="dt" sz="half" idx="10"/>
          </p:nvPr>
        </p:nvSpPr>
        <p:spPr/>
        <p:txBody>
          <a:bodyPr/>
          <a:lstStyle/>
          <a:p>
            <a:r>
              <a:rPr lang="en-US"/>
              <a:t>5/30/2024</a:t>
            </a:r>
          </a:p>
        </p:txBody>
      </p:sp>
      <p:sp>
        <p:nvSpPr>
          <p:cNvPr id="3" name="Footer Placeholder 2">
            <a:extLst>
              <a:ext uri="{FF2B5EF4-FFF2-40B4-BE49-F238E27FC236}">
                <a16:creationId xmlns:a16="http://schemas.microsoft.com/office/drawing/2014/main" id="{E6D1A3DE-A930-AB4D-986B-D44F19BA5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841A87-6E25-234A-9B9B-29055F3FA80C}"/>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423670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794B-AB53-A340-A37E-F401FD366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C66ACE-444C-B044-A71A-F05FF16569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92B9A7-12D5-2449-914F-7BF4A1423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3B266-02B1-C248-AA81-160FEA8D94A4}"/>
              </a:ext>
            </a:extLst>
          </p:cNvPr>
          <p:cNvSpPr>
            <a:spLocks noGrp="1"/>
          </p:cNvSpPr>
          <p:nvPr>
            <p:ph type="dt" sz="half" idx="10"/>
          </p:nvPr>
        </p:nvSpPr>
        <p:spPr/>
        <p:txBody>
          <a:bodyPr/>
          <a:lstStyle/>
          <a:p>
            <a:r>
              <a:rPr lang="en-US"/>
              <a:t>5/30/2024</a:t>
            </a:r>
          </a:p>
        </p:txBody>
      </p:sp>
      <p:sp>
        <p:nvSpPr>
          <p:cNvPr id="6" name="Footer Placeholder 5">
            <a:extLst>
              <a:ext uri="{FF2B5EF4-FFF2-40B4-BE49-F238E27FC236}">
                <a16:creationId xmlns:a16="http://schemas.microsoft.com/office/drawing/2014/main" id="{6EE8F362-E294-1A47-9C8B-78CB26E00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BB1E78-B6DF-6D4A-BA9C-DB0B26AF32F9}"/>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026196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6674-6061-824A-9BB4-0D72EEE4D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532091-D882-EE47-A765-248AE93D1E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7825DF-0C6D-AB41-9EF2-EFCD7E857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65775-D1FF-4B46-8EFE-DE6298A0CE40}"/>
              </a:ext>
            </a:extLst>
          </p:cNvPr>
          <p:cNvSpPr>
            <a:spLocks noGrp="1"/>
          </p:cNvSpPr>
          <p:nvPr>
            <p:ph type="dt" sz="half" idx="10"/>
          </p:nvPr>
        </p:nvSpPr>
        <p:spPr/>
        <p:txBody>
          <a:bodyPr/>
          <a:lstStyle/>
          <a:p>
            <a:r>
              <a:rPr lang="en-US"/>
              <a:t>5/30/2024</a:t>
            </a:r>
          </a:p>
        </p:txBody>
      </p:sp>
      <p:sp>
        <p:nvSpPr>
          <p:cNvPr id="6" name="Footer Placeholder 5">
            <a:extLst>
              <a:ext uri="{FF2B5EF4-FFF2-40B4-BE49-F238E27FC236}">
                <a16:creationId xmlns:a16="http://schemas.microsoft.com/office/drawing/2014/main" id="{F0E39718-26D1-9D44-8CA4-1D33CB897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267F8-A2E0-1645-AD69-6889BB0E4EBD}"/>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055998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50A7-BEA1-264C-8022-678AF3880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7912B3-90D0-C545-8AAF-238D85022C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B96C8-26A5-E241-8D6A-77E89B63C04E}"/>
              </a:ext>
            </a:extLst>
          </p:cNvPr>
          <p:cNvSpPr>
            <a:spLocks noGrp="1"/>
          </p:cNvSpPr>
          <p:nvPr>
            <p:ph type="dt" sz="half" idx="10"/>
          </p:nvPr>
        </p:nvSpPr>
        <p:spPr/>
        <p:txBody>
          <a:bodyPr/>
          <a:lstStyle/>
          <a:p>
            <a:r>
              <a:rPr lang="en-US"/>
              <a:t>5/30/2024</a:t>
            </a:r>
          </a:p>
        </p:txBody>
      </p:sp>
      <p:sp>
        <p:nvSpPr>
          <p:cNvPr id="5" name="Footer Placeholder 4">
            <a:extLst>
              <a:ext uri="{FF2B5EF4-FFF2-40B4-BE49-F238E27FC236}">
                <a16:creationId xmlns:a16="http://schemas.microsoft.com/office/drawing/2014/main" id="{487B1ECA-398F-E847-B71C-51FD69B6F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11B99-E339-5941-AF66-55F655501785}"/>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133393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DC514-9A45-954F-A562-1BA3BC800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B488B2-6200-5940-88FE-37BAF5F5A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35498-D911-2049-ACCD-9425BBD51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5/30/2024</a:t>
            </a:r>
          </a:p>
        </p:txBody>
      </p:sp>
      <p:sp>
        <p:nvSpPr>
          <p:cNvPr id="5" name="Footer Placeholder 4">
            <a:extLst>
              <a:ext uri="{FF2B5EF4-FFF2-40B4-BE49-F238E27FC236}">
                <a16:creationId xmlns:a16="http://schemas.microsoft.com/office/drawing/2014/main" id="{2689570F-E3EE-E941-B434-0BE5861266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E92D5F-88EA-6E4F-99FF-8E084E9C9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A5BDF-CCF5-FD4E-8DB5-0576DCFD5CCF}" type="slidenum">
              <a:rPr lang="en-US" smtClean="0"/>
              <a:t>‹#›</a:t>
            </a:fld>
            <a:endParaRPr lang="en-US"/>
          </a:p>
        </p:txBody>
      </p:sp>
    </p:spTree>
    <p:extLst>
      <p:ext uri="{BB962C8B-B14F-4D97-AF65-F5344CB8AC3E}">
        <p14:creationId xmlns:p14="http://schemas.microsoft.com/office/powerpoint/2010/main" val="803316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tatsandr.com/blog/multiple-linear-regression-made-simple/"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praveenraj.gowd"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statsandr.com/blog/binary-logistic-regression-in-r/"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praveenraj.gowd"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statsandr.com/blog/binary-logistic-regression-in-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isncancer.org/research/how_cancer_is_studied/epidemiological/study_types.htm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psychologytoday.com/us/blog/insight-therapy/201809/stereotype-accuracy-displeasing-truth"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www.psychologytoday.com/us/blog/insight-therapy/201809/stereotype-accuracy-displeasing-truth"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psychologytoday.com/us/blog/insight-therapy/201809/stereotype-accuracy-displeasing-truth"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FD9CFA-A8D0-E3B1-0426-C3F9B7A7F837}"/>
              </a:ext>
            </a:extLst>
          </p:cNvPr>
          <p:cNvPicPr>
            <a:picLocks noChangeAspect="1"/>
          </p:cNvPicPr>
          <p:nvPr/>
        </p:nvPicPr>
        <p:blipFill rotWithShape="1">
          <a:blip r:embed="rId2"/>
          <a:srcRect l="11626" t="11331" r="12123" b="11562"/>
          <a:stretch/>
        </p:blipFill>
        <p:spPr>
          <a:xfrm>
            <a:off x="485623" y="1065821"/>
            <a:ext cx="1923690" cy="1925887"/>
          </a:xfrm>
          <a:prstGeom prst="rect">
            <a:avLst/>
          </a:prstGeom>
        </p:spPr>
      </p:pic>
      <p:sp>
        <p:nvSpPr>
          <p:cNvPr id="9" name="TextBox 8">
            <a:extLst>
              <a:ext uri="{FF2B5EF4-FFF2-40B4-BE49-F238E27FC236}">
                <a16:creationId xmlns:a16="http://schemas.microsoft.com/office/drawing/2014/main" id="{65BCB8F5-EEF8-5BD9-C7C8-1A47C385BB59}"/>
              </a:ext>
            </a:extLst>
          </p:cNvPr>
          <p:cNvSpPr txBox="1"/>
          <p:nvPr/>
        </p:nvSpPr>
        <p:spPr>
          <a:xfrm>
            <a:off x="2422217" y="1274712"/>
            <a:ext cx="9113295" cy="1508105"/>
          </a:xfrm>
          <a:prstGeom prst="rect">
            <a:avLst/>
          </a:prstGeom>
          <a:noFill/>
        </p:spPr>
        <p:txBody>
          <a:bodyPr wrap="square" rtlCol="0">
            <a:spAutoFit/>
          </a:bodyPr>
          <a:lstStyle/>
          <a:p>
            <a:r>
              <a:rPr lang="en-US" sz="6000" b="1" dirty="0">
                <a:solidFill>
                  <a:srgbClr val="0E2C4D"/>
                </a:solidFill>
                <a:latin typeface="Aptos" panose="020B0004020202020204" pitchFamily="34" charset="0"/>
              </a:rPr>
              <a:t>Health Disparities Research</a:t>
            </a:r>
          </a:p>
          <a:p>
            <a:r>
              <a:rPr lang="en-US" sz="3200" b="1" dirty="0">
                <a:solidFill>
                  <a:srgbClr val="B5A36A"/>
                </a:solidFill>
                <a:latin typeface="Aptos" panose="020B0004020202020204" pitchFamily="34" charset="0"/>
              </a:rPr>
              <a:t>Module 4</a:t>
            </a:r>
            <a:endParaRPr lang="en-US" sz="3200" dirty="0">
              <a:solidFill>
                <a:srgbClr val="B5A36A"/>
              </a:solidFill>
              <a:latin typeface="Aptos" panose="020B0004020202020204" pitchFamily="34" charset="0"/>
            </a:endParaRPr>
          </a:p>
        </p:txBody>
      </p:sp>
      <p:sp>
        <p:nvSpPr>
          <p:cNvPr id="12" name="TextBox 11">
            <a:extLst>
              <a:ext uri="{FF2B5EF4-FFF2-40B4-BE49-F238E27FC236}">
                <a16:creationId xmlns:a16="http://schemas.microsoft.com/office/drawing/2014/main" id="{AEEFA253-6CE3-C476-1BC0-D93FD40D84AE}"/>
              </a:ext>
            </a:extLst>
          </p:cNvPr>
          <p:cNvSpPr txBox="1"/>
          <p:nvPr/>
        </p:nvSpPr>
        <p:spPr>
          <a:xfrm>
            <a:off x="2439469" y="3492593"/>
            <a:ext cx="9096043" cy="1600438"/>
          </a:xfrm>
          <a:prstGeom prst="rect">
            <a:avLst/>
          </a:prstGeom>
          <a:noFill/>
        </p:spPr>
        <p:txBody>
          <a:bodyPr wrap="square" rtlCol="0">
            <a:spAutoFit/>
          </a:bodyPr>
          <a:lstStyle/>
          <a:p>
            <a:r>
              <a:rPr lang="en-US" sz="4800" b="1" dirty="0">
                <a:solidFill>
                  <a:srgbClr val="0E2C4D"/>
                </a:solidFill>
                <a:latin typeface="Aptos" panose="020B0004020202020204" pitchFamily="34" charset="0"/>
              </a:rPr>
              <a:t>Health outcome modeling</a:t>
            </a:r>
          </a:p>
          <a:p>
            <a:r>
              <a:rPr lang="en-US" sz="3200" b="1" dirty="0">
                <a:solidFill>
                  <a:srgbClr val="B5A36A"/>
                </a:solidFill>
                <a:latin typeface="Aptos" panose="020B0004020202020204" pitchFamily="34" charset="0"/>
              </a:rPr>
              <a:t>Session 3 </a:t>
            </a:r>
          </a:p>
          <a:p>
            <a:endParaRPr lang="en-US" dirty="0">
              <a:latin typeface="Aptos" panose="020B0004020202020204" pitchFamily="34" charset="0"/>
            </a:endParaRPr>
          </a:p>
        </p:txBody>
      </p:sp>
    </p:spTree>
    <p:extLst>
      <p:ext uri="{BB962C8B-B14F-4D97-AF65-F5344CB8AC3E}">
        <p14:creationId xmlns:p14="http://schemas.microsoft.com/office/powerpoint/2010/main" val="3066307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10</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Linear regression</a:t>
            </a:r>
          </a:p>
          <a:p>
            <a:pPr marL="0" indent="0">
              <a:buNone/>
            </a:pPr>
            <a:r>
              <a:rPr lang="en-US" sz="1400" dirty="0">
                <a:latin typeface="Aptos" panose="020B0004020202020204"/>
              </a:rPr>
              <a:t>Review based on: </a:t>
            </a:r>
            <a:r>
              <a:rPr lang="en-US" sz="1400" dirty="0">
                <a:latin typeface="Aptos" panose="020B0004020202020204"/>
                <a:hlinkClick r:id="rId2"/>
              </a:rPr>
              <a:t>https://statsandr.com/blog/multiple-linear-regression-made-simple/</a:t>
            </a:r>
            <a:r>
              <a:rPr lang="en-US" sz="1400" dirty="0">
                <a:latin typeface="Aptos" panose="020B0004020202020204"/>
              </a:rPr>
              <a:t> </a:t>
            </a:r>
          </a:p>
          <a:p>
            <a:pPr marL="0" indent="0">
              <a:buNone/>
            </a:pPr>
            <a:endParaRPr lang="en-US" sz="1400" b="1" dirty="0">
              <a:solidFill>
                <a:schemeClr val="bg1">
                  <a:lumMod val="65000"/>
                </a:schemeClr>
              </a:solidFill>
              <a:latin typeface="Aptos" panose="020B0004020202020204"/>
            </a:endParaRPr>
          </a:p>
        </p:txBody>
      </p:sp>
      <p:sp>
        <p:nvSpPr>
          <p:cNvPr id="5" name="Rectangle 4">
            <a:extLst>
              <a:ext uri="{FF2B5EF4-FFF2-40B4-BE49-F238E27FC236}">
                <a16:creationId xmlns:a16="http://schemas.microsoft.com/office/drawing/2014/main" id="{68108148-D328-43C1-A059-0A1A526D9F64}"/>
              </a:ext>
            </a:extLst>
          </p:cNvPr>
          <p:cNvSpPr/>
          <p:nvPr/>
        </p:nvSpPr>
        <p:spPr>
          <a:xfrm>
            <a:off x="3048000" y="6284265"/>
            <a:ext cx="6096000" cy="338554"/>
          </a:xfrm>
          <a:prstGeom prst="rect">
            <a:avLst/>
          </a:prstGeom>
        </p:spPr>
        <p:txBody>
          <a:bodyPr>
            <a:spAutoFit/>
          </a:bodyPr>
          <a:lstStyle/>
          <a:p>
            <a:pPr algn="ctr"/>
            <a:endParaRPr lang="en-US" sz="1600" dirty="0">
              <a:latin typeface="Aptos" panose="020B0004020202020204"/>
            </a:endParaRPr>
          </a:p>
        </p:txBody>
      </p:sp>
    </p:spTree>
    <p:extLst>
      <p:ext uri="{BB962C8B-B14F-4D97-AF65-F5344CB8AC3E}">
        <p14:creationId xmlns:p14="http://schemas.microsoft.com/office/powerpoint/2010/main" val="2295443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Linear regression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Regression: model the relationship between two or more variables</a:t>
            </a:r>
          </a:p>
          <a:p>
            <a:pPr marL="0" indent="0">
              <a:buNone/>
            </a:pPr>
            <a:endParaRPr lang="en-US" dirty="0">
              <a:latin typeface="Aptos" panose="020B0004020202020204" pitchFamily="34" charset="0"/>
            </a:endParaRPr>
          </a:p>
          <a:p>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11</a:t>
            </a:fld>
            <a:endParaRPr lang="en-US"/>
          </a:p>
        </p:txBody>
      </p:sp>
      <p:pic>
        <p:nvPicPr>
          <p:cNvPr id="6" name="Picture 5">
            <a:extLst>
              <a:ext uri="{FF2B5EF4-FFF2-40B4-BE49-F238E27FC236}">
                <a16:creationId xmlns:a16="http://schemas.microsoft.com/office/drawing/2014/main" id="{2E782469-3DE5-4B99-8D0E-FB6C776796E7}"/>
              </a:ext>
            </a:extLst>
          </p:cNvPr>
          <p:cNvPicPr>
            <a:picLocks noChangeAspect="1"/>
          </p:cNvPicPr>
          <p:nvPr/>
        </p:nvPicPr>
        <p:blipFill rotWithShape="1">
          <a:blip r:embed="rId2"/>
          <a:srcRect r="49666"/>
          <a:stretch/>
        </p:blipFill>
        <p:spPr>
          <a:xfrm>
            <a:off x="962025" y="2323910"/>
            <a:ext cx="3590925" cy="3853053"/>
          </a:xfrm>
          <a:prstGeom prst="rect">
            <a:avLst/>
          </a:prstGeom>
        </p:spPr>
      </p:pic>
      <p:sp>
        <p:nvSpPr>
          <p:cNvPr id="8" name="TextBox 7">
            <a:extLst>
              <a:ext uri="{FF2B5EF4-FFF2-40B4-BE49-F238E27FC236}">
                <a16:creationId xmlns:a16="http://schemas.microsoft.com/office/drawing/2014/main" id="{3A3496E2-906D-4C4C-8B36-0F4BD8FB6555}"/>
              </a:ext>
            </a:extLst>
          </p:cNvPr>
          <p:cNvSpPr txBox="1"/>
          <p:nvPr/>
        </p:nvSpPr>
        <p:spPr>
          <a:xfrm>
            <a:off x="5384801" y="3401129"/>
            <a:ext cx="4298949" cy="1200329"/>
          </a:xfrm>
          <a:prstGeom prst="rect">
            <a:avLst/>
          </a:prstGeom>
          <a:noFill/>
        </p:spPr>
        <p:txBody>
          <a:bodyPr wrap="square" rtlCol="0">
            <a:spAutoFit/>
          </a:bodyPr>
          <a:lstStyle/>
          <a:p>
            <a:r>
              <a:rPr lang="en-US" dirty="0">
                <a:latin typeface="Aptos" panose="020B0004020202020204"/>
              </a:rPr>
              <a:t>Estimate the relationship between a quantitative continuous </a:t>
            </a:r>
            <a:r>
              <a:rPr lang="en-US" b="1" i="1" dirty="0">
                <a:latin typeface="Aptos" panose="020B0004020202020204"/>
              </a:rPr>
              <a:t>dependent variable (outcome) </a:t>
            </a:r>
            <a:r>
              <a:rPr lang="en-US" dirty="0">
                <a:latin typeface="Aptos" panose="020B0004020202020204"/>
              </a:rPr>
              <a:t>and one or more </a:t>
            </a:r>
            <a:r>
              <a:rPr lang="en-US" b="1" i="1" dirty="0">
                <a:latin typeface="Aptos" panose="020B0004020202020204"/>
              </a:rPr>
              <a:t>independent variables (predictor) </a:t>
            </a:r>
            <a:r>
              <a:rPr lang="en-US" dirty="0">
                <a:latin typeface="Aptos" panose="020B0004020202020204"/>
              </a:rPr>
              <a:t>of any type</a:t>
            </a:r>
          </a:p>
        </p:txBody>
      </p:sp>
      <p:sp>
        <p:nvSpPr>
          <p:cNvPr id="9" name="TextBox 8">
            <a:extLst>
              <a:ext uri="{FF2B5EF4-FFF2-40B4-BE49-F238E27FC236}">
                <a16:creationId xmlns:a16="http://schemas.microsoft.com/office/drawing/2014/main" id="{88422405-EA5A-4C3C-90A0-AD8DB9BC6A8A}"/>
              </a:ext>
            </a:extLst>
          </p:cNvPr>
          <p:cNvSpPr txBox="1"/>
          <p:nvPr/>
        </p:nvSpPr>
        <p:spPr>
          <a:xfrm>
            <a:off x="1344612" y="5759450"/>
            <a:ext cx="2825750" cy="307777"/>
          </a:xfrm>
          <a:prstGeom prst="rect">
            <a:avLst/>
          </a:prstGeom>
          <a:noFill/>
        </p:spPr>
        <p:txBody>
          <a:bodyPr wrap="square" rtlCol="0">
            <a:spAutoFit/>
          </a:bodyPr>
          <a:lstStyle/>
          <a:p>
            <a:pPr algn="ctr"/>
            <a:r>
              <a:rPr lang="en-US" sz="1400" b="1" dirty="0">
                <a:latin typeface="Aptos" panose="020B0004020202020204"/>
              </a:rPr>
              <a:t>independent variable (predictor)</a:t>
            </a:r>
            <a:endParaRPr lang="en-US" sz="1400" dirty="0">
              <a:latin typeface="Aptos" panose="020B0004020202020204"/>
            </a:endParaRPr>
          </a:p>
        </p:txBody>
      </p:sp>
      <p:sp>
        <p:nvSpPr>
          <p:cNvPr id="11" name="TextBox 10">
            <a:extLst>
              <a:ext uri="{FF2B5EF4-FFF2-40B4-BE49-F238E27FC236}">
                <a16:creationId xmlns:a16="http://schemas.microsoft.com/office/drawing/2014/main" id="{08928F9B-B90A-4C4B-8C58-063316119E88}"/>
              </a:ext>
            </a:extLst>
          </p:cNvPr>
          <p:cNvSpPr txBox="1"/>
          <p:nvPr/>
        </p:nvSpPr>
        <p:spPr>
          <a:xfrm rot="16200000">
            <a:off x="-285947" y="4096547"/>
            <a:ext cx="2825750" cy="307777"/>
          </a:xfrm>
          <a:prstGeom prst="rect">
            <a:avLst/>
          </a:prstGeom>
          <a:noFill/>
        </p:spPr>
        <p:txBody>
          <a:bodyPr wrap="square" rtlCol="0">
            <a:spAutoFit/>
          </a:bodyPr>
          <a:lstStyle/>
          <a:p>
            <a:pPr algn="ctr"/>
            <a:r>
              <a:rPr lang="en-US" sz="1400" b="1" dirty="0">
                <a:latin typeface="Aptos" panose="020B0004020202020204"/>
              </a:rPr>
              <a:t>dependent variable (outcome)</a:t>
            </a:r>
            <a:endParaRPr lang="en-US" sz="1400" dirty="0">
              <a:latin typeface="Aptos" panose="020B0004020202020204"/>
            </a:endParaRPr>
          </a:p>
        </p:txBody>
      </p:sp>
      <p:sp>
        <p:nvSpPr>
          <p:cNvPr id="12" name="TextBox 11">
            <a:extLst>
              <a:ext uri="{FF2B5EF4-FFF2-40B4-BE49-F238E27FC236}">
                <a16:creationId xmlns:a16="http://schemas.microsoft.com/office/drawing/2014/main" id="{EB8FF615-F905-4D9B-AB71-11C23C97DFA3}"/>
              </a:ext>
            </a:extLst>
          </p:cNvPr>
          <p:cNvSpPr txBox="1"/>
          <p:nvPr/>
        </p:nvSpPr>
        <p:spPr>
          <a:xfrm>
            <a:off x="1035050" y="6091079"/>
            <a:ext cx="2765501" cy="246221"/>
          </a:xfrm>
          <a:prstGeom prst="rect">
            <a:avLst/>
          </a:prstGeom>
          <a:noFill/>
        </p:spPr>
        <p:txBody>
          <a:bodyPr wrap="none" rtlCol="0">
            <a:spAutoFit/>
          </a:bodyPr>
          <a:lstStyle/>
          <a:p>
            <a:r>
              <a:rPr lang="en-US" sz="1000" dirty="0">
                <a:latin typeface="Aptos" panose="020B0004020202020204"/>
              </a:rPr>
              <a:t>Image: </a:t>
            </a:r>
            <a:r>
              <a:rPr lang="en-US" sz="1000" dirty="0">
                <a:latin typeface="Aptos" panose="020B0004020202020204"/>
                <a:hlinkClick r:id="rId3"/>
              </a:rPr>
              <a:t>https://medium.com/@praveenraj.gowd</a:t>
            </a:r>
            <a:r>
              <a:rPr lang="en-US" sz="1000" dirty="0">
                <a:latin typeface="Aptos" panose="020B0004020202020204"/>
              </a:rPr>
              <a:t>  </a:t>
            </a:r>
          </a:p>
        </p:txBody>
      </p:sp>
    </p:spTree>
    <p:extLst>
      <p:ext uri="{BB962C8B-B14F-4D97-AF65-F5344CB8AC3E}">
        <p14:creationId xmlns:p14="http://schemas.microsoft.com/office/powerpoint/2010/main" val="3447509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Linear regression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b="1" dirty="0">
                <a:latin typeface="Aptos" panose="020B0004020202020204" pitchFamily="34" charset="0"/>
              </a:rPr>
              <a:t>Simple linear regression: </a:t>
            </a:r>
            <a:r>
              <a:rPr lang="en-US" dirty="0">
                <a:latin typeface="Aptos" panose="020B0004020202020204" pitchFamily="34" charset="0"/>
              </a:rPr>
              <a:t>evaluate the linear relationship between two quantitative variables</a:t>
            </a:r>
          </a:p>
          <a:p>
            <a:r>
              <a:rPr lang="en-US" b="1" dirty="0">
                <a:latin typeface="Aptos" panose="020B0004020202020204" pitchFamily="34" charset="0"/>
              </a:rPr>
              <a:t>Multiple linear regression: </a:t>
            </a:r>
            <a:r>
              <a:rPr lang="en-US" dirty="0">
                <a:latin typeface="Aptos" panose="020B0004020202020204" pitchFamily="34" charset="0"/>
              </a:rPr>
              <a:t>evaluate the linear relationships between a quantitative outcome variable and two or more predictor variables (quantitative or qualitative)</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12</a:t>
            </a:fld>
            <a:endParaRPr lang="en-US"/>
          </a:p>
        </p:txBody>
      </p:sp>
    </p:spTree>
    <p:extLst>
      <p:ext uri="{BB962C8B-B14F-4D97-AF65-F5344CB8AC3E}">
        <p14:creationId xmlns:p14="http://schemas.microsoft.com/office/powerpoint/2010/main" val="2926008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3A0AA5-70D0-499E-B7DE-80E206FF43AC}"/>
              </a:ext>
            </a:extLst>
          </p:cNvPr>
          <p:cNvPicPr>
            <a:picLocks noChangeAspect="1"/>
          </p:cNvPicPr>
          <p:nvPr/>
        </p:nvPicPr>
        <p:blipFill>
          <a:blip r:embed="rId2"/>
          <a:stretch>
            <a:fillRect/>
          </a:stretch>
        </p:blipFill>
        <p:spPr>
          <a:xfrm>
            <a:off x="4489704" y="822960"/>
            <a:ext cx="7296912" cy="5212080"/>
          </a:xfrm>
          <a:prstGeom prst="rect">
            <a:avLst/>
          </a:prstGeom>
        </p:spPr>
      </p:pic>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a:xfrm>
            <a:off x="838201" y="365125"/>
            <a:ext cx="3270250" cy="1325563"/>
          </a:xfrm>
        </p:spPr>
        <p:txBody>
          <a:bodyPr>
            <a:normAutofit fontScale="90000"/>
          </a:bodyPr>
          <a:lstStyle/>
          <a:p>
            <a:r>
              <a:rPr lang="en-US" dirty="0">
                <a:solidFill>
                  <a:srgbClr val="0E2C4D"/>
                </a:solidFill>
                <a:latin typeface="Aptos" panose="020B0004020202020204" pitchFamily="34" charset="0"/>
              </a:rPr>
              <a:t>Simple linear regression: basic idea</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a:xfrm>
            <a:off x="838200" y="1825625"/>
            <a:ext cx="3454400" cy="4351338"/>
          </a:xfrm>
        </p:spPr>
        <p:txBody>
          <a:bodyPr/>
          <a:lstStyle/>
          <a:p>
            <a:r>
              <a:rPr lang="en-US" dirty="0">
                <a:latin typeface="Aptos" panose="020B0004020202020204" pitchFamily="34" charset="0"/>
              </a:rPr>
              <a:t>Data you wish to relate</a:t>
            </a:r>
          </a:p>
          <a:p>
            <a:r>
              <a:rPr lang="en-US" dirty="0">
                <a:latin typeface="Aptos" panose="020B0004020202020204" pitchFamily="34" charset="0"/>
              </a:rPr>
              <a:t>y-axis – dependent variable (outcome)</a:t>
            </a:r>
          </a:p>
          <a:p>
            <a:r>
              <a:rPr lang="en-US" dirty="0">
                <a:latin typeface="Aptos" panose="020B0004020202020204" pitchFamily="34" charset="0"/>
              </a:rPr>
              <a:t>x-axis – independent variable (predictor)</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13</a:t>
            </a:fld>
            <a:endParaRPr lang="en-US"/>
          </a:p>
        </p:txBody>
      </p:sp>
      <p:sp>
        <p:nvSpPr>
          <p:cNvPr id="10" name="TextBox 9">
            <a:extLst>
              <a:ext uri="{FF2B5EF4-FFF2-40B4-BE49-F238E27FC236}">
                <a16:creationId xmlns:a16="http://schemas.microsoft.com/office/drawing/2014/main" id="{81FA73CA-D319-4673-A74A-3EF5F28AA0E9}"/>
              </a:ext>
            </a:extLst>
          </p:cNvPr>
          <p:cNvSpPr txBox="1"/>
          <p:nvPr/>
        </p:nvSpPr>
        <p:spPr>
          <a:xfrm>
            <a:off x="10890250" y="1027906"/>
            <a:ext cx="742511" cy="276999"/>
          </a:xfrm>
          <a:prstGeom prst="rect">
            <a:avLst/>
          </a:prstGeom>
          <a:solidFill>
            <a:schemeClr val="bg1">
              <a:lumMod val="95000"/>
            </a:schemeClr>
          </a:solidFill>
        </p:spPr>
        <p:txBody>
          <a:bodyPr wrap="none" rtlCol="0">
            <a:spAutoFit/>
          </a:bodyPr>
          <a:lstStyle/>
          <a:p>
            <a:r>
              <a:rPr lang="en-US" sz="1200" dirty="0">
                <a:latin typeface="Lucida Console" panose="020B0609040504020204" pitchFamily="49" charset="0"/>
              </a:rPr>
              <a:t>mtcars</a:t>
            </a:r>
          </a:p>
        </p:txBody>
      </p:sp>
    </p:spTree>
    <p:extLst>
      <p:ext uri="{BB962C8B-B14F-4D97-AF65-F5344CB8AC3E}">
        <p14:creationId xmlns:p14="http://schemas.microsoft.com/office/powerpoint/2010/main" val="2852254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a:xfrm>
            <a:off x="838201" y="365125"/>
            <a:ext cx="3270250" cy="1325563"/>
          </a:xfrm>
        </p:spPr>
        <p:txBody>
          <a:bodyPr>
            <a:normAutofit fontScale="90000"/>
          </a:bodyPr>
          <a:lstStyle/>
          <a:p>
            <a:r>
              <a:rPr lang="en-US" dirty="0">
                <a:solidFill>
                  <a:srgbClr val="0E2C4D"/>
                </a:solidFill>
                <a:latin typeface="Aptos" panose="020B0004020202020204" pitchFamily="34" charset="0"/>
              </a:rPr>
              <a:t>Simple linear regression: basic idea</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a:xfrm>
            <a:off x="838200" y="1825625"/>
            <a:ext cx="3212123" cy="4351338"/>
          </a:xfrm>
        </p:spPr>
        <p:txBody>
          <a:bodyPr/>
          <a:lstStyle/>
          <a:p>
            <a:r>
              <a:rPr lang="en-US" dirty="0">
                <a:latin typeface="Aptos" panose="020B0004020202020204" pitchFamily="34" charset="0"/>
              </a:rPr>
              <a:t>Find the line that best fits the data</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14</a:t>
            </a:fld>
            <a:endParaRPr lang="en-US"/>
          </a:p>
        </p:txBody>
      </p:sp>
      <p:pic>
        <p:nvPicPr>
          <p:cNvPr id="6" name="Picture 5">
            <a:extLst>
              <a:ext uri="{FF2B5EF4-FFF2-40B4-BE49-F238E27FC236}">
                <a16:creationId xmlns:a16="http://schemas.microsoft.com/office/drawing/2014/main" id="{7694D88D-066E-4925-8A9C-135345284A96}"/>
              </a:ext>
            </a:extLst>
          </p:cNvPr>
          <p:cNvPicPr>
            <a:picLocks noChangeAspect="1"/>
          </p:cNvPicPr>
          <p:nvPr/>
        </p:nvPicPr>
        <p:blipFill>
          <a:blip r:embed="rId2"/>
          <a:stretch>
            <a:fillRect/>
          </a:stretch>
        </p:blipFill>
        <p:spPr>
          <a:xfrm>
            <a:off x="4493223" y="822960"/>
            <a:ext cx="7296911" cy="5212080"/>
          </a:xfrm>
          <a:prstGeom prst="rect">
            <a:avLst/>
          </a:prstGeom>
        </p:spPr>
      </p:pic>
    </p:spTree>
    <p:extLst>
      <p:ext uri="{BB962C8B-B14F-4D97-AF65-F5344CB8AC3E}">
        <p14:creationId xmlns:p14="http://schemas.microsoft.com/office/powerpoint/2010/main" val="1932837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a:xfrm>
            <a:off x="838200" y="365125"/>
            <a:ext cx="3874477" cy="1325563"/>
          </a:xfrm>
        </p:spPr>
        <p:txBody>
          <a:bodyPr>
            <a:normAutofit fontScale="90000"/>
          </a:bodyPr>
          <a:lstStyle/>
          <a:p>
            <a:r>
              <a:rPr lang="en-US" dirty="0">
                <a:solidFill>
                  <a:srgbClr val="0E2C4D"/>
                </a:solidFill>
                <a:latin typeface="Aptos" panose="020B0004020202020204" pitchFamily="34" charset="0"/>
              </a:rPr>
              <a:t>Simple linear regression: residuals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a:xfrm>
            <a:off x="838200" y="1825625"/>
            <a:ext cx="3212123" cy="4351338"/>
          </a:xfrm>
        </p:spPr>
        <p:txBody>
          <a:bodyPr/>
          <a:lstStyle/>
          <a:p>
            <a:r>
              <a:rPr lang="en-US" dirty="0">
                <a:latin typeface="Aptos" panose="020B0004020202020204" pitchFamily="34" charset="0"/>
              </a:rPr>
              <a:t>Distances between observed points and fitted line</a:t>
            </a:r>
          </a:p>
          <a:p>
            <a:r>
              <a:rPr lang="en-US" dirty="0">
                <a:latin typeface="Aptos" panose="020B0004020202020204" pitchFamily="34" charset="0"/>
              </a:rPr>
              <a:t>Ordinary least squares – best fit line minimizes these distances</a:t>
            </a:r>
          </a:p>
          <a:p>
            <a:pPr lvl="1"/>
            <a:r>
              <a:rPr lang="en-US" dirty="0">
                <a:latin typeface="Aptos" panose="020B0004020202020204" pitchFamily="34" charset="0"/>
              </a:rPr>
              <a:t>Sum of squared distances</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15</a:t>
            </a:fld>
            <a:endParaRPr lang="en-US"/>
          </a:p>
        </p:txBody>
      </p:sp>
      <p:pic>
        <p:nvPicPr>
          <p:cNvPr id="7" name="Picture 6">
            <a:extLst>
              <a:ext uri="{FF2B5EF4-FFF2-40B4-BE49-F238E27FC236}">
                <a16:creationId xmlns:a16="http://schemas.microsoft.com/office/drawing/2014/main" id="{EB7F6E92-F021-4500-8F1C-8C604ACE80E4}"/>
              </a:ext>
            </a:extLst>
          </p:cNvPr>
          <p:cNvPicPr>
            <a:picLocks noChangeAspect="1"/>
          </p:cNvPicPr>
          <p:nvPr/>
        </p:nvPicPr>
        <p:blipFill>
          <a:blip r:embed="rId2"/>
          <a:stretch>
            <a:fillRect/>
          </a:stretch>
        </p:blipFill>
        <p:spPr>
          <a:xfrm>
            <a:off x="4056888" y="822960"/>
            <a:ext cx="7296912" cy="5212080"/>
          </a:xfrm>
          <a:prstGeom prst="rect">
            <a:avLst/>
          </a:prstGeom>
        </p:spPr>
      </p:pic>
    </p:spTree>
    <p:extLst>
      <p:ext uri="{BB962C8B-B14F-4D97-AF65-F5344CB8AC3E}">
        <p14:creationId xmlns:p14="http://schemas.microsoft.com/office/powerpoint/2010/main" val="1893766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Simple linear regression model</a:t>
            </a:r>
            <a:endParaRPr lang="en-US" dirty="0">
              <a:latin typeface="Aptos" panose="020B00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pPr marL="0" indent="0">
                  <a:buNone/>
                </a:pPr>
                <a:endParaRPr lang="en-US" dirty="0">
                  <a:latin typeface="Aptos" panose="020B0004020202020204" pitchFamily="34" charset="0"/>
                </a:endParaRPr>
              </a:p>
              <a:p>
                <a:pPr marL="0" indent="0">
                  <a:buNone/>
                </a:pPr>
                <a:endParaRPr lang="en-US" dirty="0">
                  <a:latin typeface="Aptos" panose="020B0004020202020204" pitchFamily="34" charset="0"/>
                </a:endParaRPr>
              </a:p>
              <a:p>
                <a14:m>
                  <m:oMath xmlns:m="http://schemas.openxmlformats.org/officeDocument/2006/math">
                    <m:r>
                      <a:rPr lang="en-US" sz="2000" i="1" dirty="0" smtClean="0">
                        <a:latin typeface="Cambria Math" panose="02040503050406030204" pitchFamily="18" charset="0"/>
                      </a:rPr>
                      <m:t>𝑌</m:t>
                    </m:r>
                  </m:oMath>
                </a14:m>
                <a:r>
                  <a:rPr lang="en-US" sz="2000" dirty="0">
                    <a:latin typeface="Aptos" panose="020B0004020202020204" pitchFamily="34" charset="0"/>
                  </a:rPr>
                  <a:t> dependent variable (outcome)</a:t>
                </a:r>
              </a:p>
              <a:p>
                <a14:m>
                  <m:oMath xmlns:m="http://schemas.openxmlformats.org/officeDocument/2006/math">
                    <m:r>
                      <a:rPr lang="en-US" sz="2000" i="1" dirty="0" smtClean="0">
                        <a:latin typeface="Cambria Math" panose="02040503050406030204" pitchFamily="18" charset="0"/>
                      </a:rPr>
                      <m:t>𝑋</m:t>
                    </m:r>
                  </m:oMath>
                </a14:m>
                <a:r>
                  <a:rPr lang="en-US" sz="2000" dirty="0">
                    <a:latin typeface="Aptos" panose="020B0004020202020204" pitchFamily="34" charset="0"/>
                  </a:rPr>
                  <a:t> independent variable (predictor)</a:t>
                </a:r>
              </a:p>
              <a:p>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0</m:t>
                        </m:r>
                      </m:sub>
                    </m:sSub>
                  </m:oMath>
                </a14:m>
                <a:r>
                  <a:rPr lang="en-US" sz="2000" dirty="0">
                    <a:latin typeface="Aptos" panose="020B0004020202020204" pitchFamily="34" charset="0"/>
                  </a:rPr>
                  <a:t> intercept (mean value of </a:t>
                </a:r>
                <a14:m>
                  <m:oMath xmlns:m="http://schemas.openxmlformats.org/officeDocument/2006/math">
                    <m:r>
                      <a:rPr lang="en-US" sz="2000" i="1" dirty="0" smtClean="0">
                        <a:latin typeface="Cambria Math" panose="02040503050406030204" pitchFamily="18" charset="0"/>
                      </a:rPr>
                      <m:t>𝑌</m:t>
                    </m:r>
                  </m:oMath>
                </a14:m>
                <a:r>
                  <a:rPr lang="en-US" sz="2000" dirty="0">
                    <a:latin typeface="Aptos" panose="020B0004020202020204" pitchFamily="34" charset="0"/>
                  </a:rPr>
                  <a:t> when </a:t>
                </a:r>
                <a14:m>
                  <m:oMath xmlns:m="http://schemas.openxmlformats.org/officeDocument/2006/math">
                    <m:r>
                      <a:rPr lang="en-US" sz="2000" i="1" dirty="0" smtClean="0">
                        <a:latin typeface="Cambria Math" panose="02040503050406030204" pitchFamily="18" charset="0"/>
                      </a:rPr>
                      <m:t>𝑋</m:t>
                    </m:r>
                    <m:r>
                      <a:rPr lang="en-US" sz="2000" i="1" dirty="0" smtClean="0">
                        <a:latin typeface="Cambria Math" panose="02040503050406030204" pitchFamily="18" charset="0"/>
                      </a:rPr>
                      <m:t>=0</m:t>
                    </m:r>
                  </m:oMath>
                </a14:m>
                <a:r>
                  <a:rPr lang="en-US" sz="2000" dirty="0">
                    <a:latin typeface="Aptos" panose="020B0004020202020204" pitchFamily="34" charset="0"/>
                  </a:rPr>
                  <a:t>)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1</m:t>
                        </m:r>
                      </m:sub>
                    </m:sSub>
                  </m:oMath>
                </a14:m>
                <a:r>
                  <a:rPr lang="en-US" sz="2000" dirty="0">
                    <a:latin typeface="Aptos" panose="020B0004020202020204" pitchFamily="34" charset="0"/>
                  </a:rPr>
                  <a:t> slope (expected increase in </a:t>
                </a:r>
                <a14:m>
                  <m:oMath xmlns:m="http://schemas.openxmlformats.org/officeDocument/2006/math">
                    <m:r>
                      <a:rPr lang="en-US" sz="2000" i="1" dirty="0" smtClean="0">
                        <a:latin typeface="Cambria Math" panose="02040503050406030204" pitchFamily="18" charset="0"/>
                      </a:rPr>
                      <m:t>𝑌</m:t>
                    </m:r>
                  </m:oMath>
                </a14:m>
                <a:r>
                  <a:rPr lang="en-US" sz="2000" dirty="0">
                    <a:latin typeface="Aptos" panose="020B0004020202020204" pitchFamily="34" charset="0"/>
                  </a:rPr>
                  <a:t> when </a:t>
                </a:r>
                <a14:m>
                  <m:oMath xmlns:m="http://schemas.openxmlformats.org/officeDocument/2006/math">
                    <m:r>
                      <a:rPr lang="en-US" sz="2000" i="1" dirty="0" smtClean="0">
                        <a:latin typeface="Cambria Math" panose="02040503050406030204" pitchFamily="18" charset="0"/>
                      </a:rPr>
                      <m:t>𝑋</m:t>
                    </m:r>
                  </m:oMath>
                </a14:m>
                <a:r>
                  <a:rPr lang="en-US" sz="2000" dirty="0">
                    <a:latin typeface="Aptos" panose="020B0004020202020204" pitchFamily="34" charset="0"/>
                  </a:rPr>
                  <a:t> increases by one unit)</a:t>
                </a:r>
              </a:p>
              <a:p>
                <a14:m>
                  <m:oMath xmlns:m="http://schemas.openxmlformats.org/officeDocument/2006/math">
                    <m:r>
                      <a:rPr lang="en-US" sz="2000" i="1">
                        <a:latin typeface="Cambria Math" panose="02040503050406030204" pitchFamily="18" charset="0"/>
                        <a:ea typeface="Cambria Math" panose="02040503050406030204" pitchFamily="18" charset="0"/>
                      </a:rPr>
                      <m:t>𝜖</m:t>
                    </m:r>
                  </m:oMath>
                </a14:m>
                <a:r>
                  <a:rPr lang="en-US" sz="2000" dirty="0">
                    <a:latin typeface="Aptos" panose="020B0004020202020204" pitchFamily="34" charset="0"/>
                  </a:rPr>
                  <a:t> residuals (error term, variation in </a:t>
                </a:r>
                <a14:m>
                  <m:oMath xmlns:m="http://schemas.openxmlformats.org/officeDocument/2006/math">
                    <m:r>
                      <a:rPr lang="en-US" sz="2000" i="1" dirty="0" smtClean="0">
                        <a:latin typeface="Cambria Math" panose="02040503050406030204" pitchFamily="18" charset="0"/>
                      </a:rPr>
                      <m:t>𝑌</m:t>
                    </m:r>
                  </m:oMath>
                </a14:m>
                <a:r>
                  <a:rPr lang="en-US" sz="2000" dirty="0">
                    <a:latin typeface="Aptos" panose="020B0004020202020204" pitchFamily="34" charset="0"/>
                  </a:rPr>
                  <a:t> not captured by model, noise)</a:t>
                </a:r>
              </a:p>
              <a:p>
                <a:endParaRPr lang="en-US" dirty="0">
                  <a:latin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4A84DC21-B2C1-EE53-80D6-9CB2FDB672BE}"/>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16</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E9747C6-A4C3-41B2-98F9-18EFBD2A18AF}"/>
                  </a:ext>
                </a:extLst>
              </p:cNvPr>
              <p:cNvSpPr/>
              <p:nvPr/>
            </p:nvSpPr>
            <p:spPr>
              <a:xfrm>
                <a:off x="1039626" y="1821483"/>
                <a:ext cx="31519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𝒀</m:t>
                      </m:r>
                      <m:r>
                        <a:rPr lang="en-US" sz="2800" b="1" i="1" smtClean="0">
                          <a:latin typeface="Cambria Math" panose="02040503050406030204" pitchFamily="18" charset="0"/>
                        </a:rPr>
                        <m:t>= </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rPr>
                            <m:t>𝟎</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rPr>
                            <m:t>𝟏</m:t>
                          </m:r>
                        </m:sub>
                      </m:sSub>
                      <m:r>
                        <a:rPr lang="en-US" sz="2800" b="1" i="1" smtClean="0">
                          <a:latin typeface="Cambria Math" panose="02040503050406030204" pitchFamily="18" charset="0"/>
                        </a:rPr>
                        <m:t>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𝝐</m:t>
                      </m:r>
                    </m:oMath>
                  </m:oMathPara>
                </a14:m>
                <a:endParaRPr lang="en-US" sz="2800" b="1" dirty="0">
                  <a:latin typeface="Aptos" panose="020B0004020202020204" pitchFamily="34" charset="0"/>
                </a:endParaRPr>
              </a:p>
            </p:txBody>
          </p:sp>
        </mc:Choice>
        <mc:Fallback xmlns="">
          <p:sp>
            <p:nvSpPr>
              <p:cNvPr id="6" name="Rectangle 5">
                <a:extLst>
                  <a:ext uri="{FF2B5EF4-FFF2-40B4-BE49-F238E27FC236}">
                    <a16:creationId xmlns:a16="http://schemas.microsoft.com/office/drawing/2014/main" id="{6E9747C6-A4C3-41B2-98F9-18EFBD2A18AF}"/>
                  </a:ext>
                </a:extLst>
              </p:cNvPr>
              <p:cNvSpPr>
                <a:spLocks noRot="1" noChangeAspect="1" noMove="1" noResize="1" noEditPoints="1" noAdjustHandles="1" noChangeArrowheads="1" noChangeShapeType="1" noTextEdit="1"/>
              </p:cNvSpPr>
              <p:nvPr/>
            </p:nvSpPr>
            <p:spPr>
              <a:xfrm>
                <a:off x="1039626" y="1821483"/>
                <a:ext cx="3151953"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166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Simple linear regression model parameters</a:t>
            </a:r>
            <a:endParaRPr lang="en-US" dirty="0">
              <a:latin typeface="Aptos" panose="020B00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a:rPr>
                  <a:t>Intercept - mean value of the dependent variable </a:t>
                </a:r>
                <a14:m>
                  <m:oMath xmlns:m="http://schemas.openxmlformats.org/officeDocument/2006/math">
                    <m:r>
                      <a:rPr lang="en-US" i="1" dirty="0" smtClean="0">
                        <a:latin typeface="Cambria Math" panose="02040503050406030204" pitchFamily="18" charset="0"/>
                      </a:rPr>
                      <m:t>𝑌</m:t>
                    </m:r>
                  </m:oMath>
                </a14:m>
                <a:r>
                  <a:rPr lang="en-US" dirty="0">
                    <a:latin typeface="Aptos" panose="020B0004020202020204"/>
                  </a:rPr>
                  <a:t> when the independent variable </a:t>
                </a:r>
                <a14:m>
                  <m:oMath xmlns:m="http://schemas.openxmlformats.org/officeDocument/2006/math">
                    <m:r>
                      <a:rPr lang="en-US" i="1" dirty="0" smtClean="0">
                        <a:latin typeface="Cambria Math" panose="02040503050406030204" pitchFamily="18" charset="0"/>
                      </a:rPr>
                      <m:t>𝑋</m:t>
                    </m:r>
                  </m:oMath>
                </a14:m>
                <a:r>
                  <a:rPr lang="en-US" dirty="0">
                    <a:latin typeface="Aptos" panose="020B0004020202020204"/>
                  </a:rPr>
                  <a:t> takes the value 0</a:t>
                </a: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r>
                  <a:rPr lang="en-US" dirty="0">
                    <a:latin typeface="Aptos" panose="020B0004020202020204"/>
                  </a:rPr>
                  <a:t>Slope - expected variation of Y when X varies by one unit</a:t>
                </a:r>
              </a:p>
              <a:p>
                <a:pPr marL="0" indent="0">
                  <a:buNone/>
                </a:pPr>
                <a:endParaRPr lang="en-US" dirty="0">
                  <a:latin typeface="Aptos" panose="020B0004020202020204"/>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1</m:t>
                          </m:r>
                        </m:sub>
                      </m:sSub>
                      <m:r>
                        <a:rPr lang="en-US" i="1">
                          <a:latin typeface="Cambria Math" panose="02040503050406030204" pitchFamily="18" charset="0"/>
                        </a:rPr>
                        <m:t>= </m:t>
                      </m:r>
                      <m:f>
                        <m:fPr>
                          <m:ctrlPr>
                            <a:rPr lang="en-US" i="1" smtClean="0">
                              <a:latin typeface="Cambria Math" panose="02040503050406030204" pitchFamily="18" charset="0"/>
                            </a:rPr>
                          </m:ctrlPr>
                        </m:fPr>
                        <m:num>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e>
                          </m:nary>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e>
                                <m:sup>
                                  <m:r>
                                    <a:rPr lang="en-US" b="0" i="1" smtClean="0">
                                      <a:latin typeface="Cambria Math" panose="02040503050406030204" pitchFamily="18" charset="0"/>
                                    </a:rPr>
                                    <m:t>2</m:t>
                                  </m:r>
                                </m:sup>
                              </m:sSup>
                            </m:e>
                          </m:nary>
                        </m:den>
                      </m:f>
                    </m:oMath>
                  </m:oMathPara>
                </a14:m>
                <a:endParaRPr lang="en-US" dirty="0">
                  <a:latin typeface="Aptos" panose="020B0004020202020204" pitchFamily="34" charset="0"/>
                </a:endParaRPr>
              </a:p>
              <a:p>
                <a:pPr marL="0" indent="0">
                  <a:buNone/>
                </a:pPr>
                <a:endParaRPr lang="en-US" dirty="0">
                  <a:latin typeface="Aptos" panose="020B0004020202020204" pitchFamily="34" charset="0"/>
                </a:endParaRPr>
              </a:p>
              <a:p>
                <a:endParaRPr lang="en-US" dirty="0">
                  <a:latin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4A84DC21-B2C1-EE53-80D6-9CB2FDB672B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17</a:t>
            </a:fld>
            <a:endParaRPr lang="en-US"/>
          </a:p>
        </p:txBody>
      </p:sp>
      <p:sp>
        <p:nvSpPr>
          <p:cNvPr id="6" name="Rectangle 5">
            <a:extLst>
              <a:ext uri="{FF2B5EF4-FFF2-40B4-BE49-F238E27FC236}">
                <a16:creationId xmlns:a16="http://schemas.microsoft.com/office/drawing/2014/main" id="{6E9747C6-A4C3-41B2-98F9-18EFBD2A18AF}"/>
              </a:ext>
            </a:extLst>
          </p:cNvPr>
          <p:cNvSpPr/>
          <p:nvPr/>
        </p:nvSpPr>
        <p:spPr>
          <a:xfrm>
            <a:off x="4515760" y="2958133"/>
            <a:ext cx="184731" cy="523220"/>
          </a:xfrm>
          <a:prstGeom prst="rect">
            <a:avLst/>
          </a:prstGeom>
        </p:spPr>
        <p:txBody>
          <a:bodyPr wrap="none">
            <a:spAutoFit/>
          </a:bodyPr>
          <a:lstStyle/>
          <a:p>
            <a:endParaRPr lang="en-US" sz="2800" dirty="0">
              <a:latin typeface="Aptos" panose="020B0004020202020204" pitchFamily="34" charset="0"/>
            </a:endParaRPr>
          </a:p>
        </p:txBody>
      </p:sp>
    </p:spTree>
    <p:extLst>
      <p:ext uri="{BB962C8B-B14F-4D97-AF65-F5344CB8AC3E}">
        <p14:creationId xmlns:p14="http://schemas.microsoft.com/office/powerpoint/2010/main" val="3920669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Simple linear regression model parameter significance</a:t>
            </a:r>
            <a:endParaRPr lang="en-US" dirty="0">
              <a:latin typeface="Aptos" panose="020B00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a:rPr>
                  <a:t>Significance – divide slope by its standard deviation</a:t>
                </a: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1</m:t>
                              </m:r>
                            </m:sub>
                          </m:sSub>
                        </m:num>
                        <m:den>
                          <m:r>
                            <a:rPr lang="en-US" b="0" i="1" smtClean="0">
                              <a:latin typeface="Cambria Math" panose="02040503050406030204" pitchFamily="18" charset="0"/>
                            </a:rPr>
                            <m:t>𝑠𝑒</m:t>
                          </m:r>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rPr>
                                <m:t>1</m:t>
                              </m:r>
                            </m:sub>
                          </m:sSub>
                          <m:r>
                            <a:rPr lang="en-US" b="0" i="1" smtClean="0">
                              <a:latin typeface="Cambria Math" panose="02040503050406030204" pitchFamily="18" charset="0"/>
                            </a:rPr>
                            <m:t>)</m:t>
                          </m:r>
                        </m:den>
                      </m:f>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r>
                  <a:rPr lang="en-US" dirty="0">
                    <a:latin typeface="Aptos" panose="020B0004020202020204" pitchFamily="34" charset="0"/>
                  </a:rPr>
                  <a:t> there is no linear relationship between the two variables</a:t>
                </a:r>
              </a:p>
              <a:p>
                <a:pPr marL="0" indent="0">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r>
                  <a:rPr lang="en-US" dirty="0">
                    <a:latin typeface="Aptos" panose="020B0004020202020204" pitchFamily="34" charset="0"/>
                  </a:rPr>
                  <a:t> there is a linear relationship between the two variables</a:t>
                </a:r>
              </a:p>
              <a:p>
                <a:pPr marL="0" indent="0">
                  <a:buNone/>
                </a:pPr>
                <a:endParaRPr lang="en-US" dirty="0">
                  <a:latin typeface="Aptos" panose="020B0004020202020204" pitchFamily="34" charset="0"/>
                </a:endParaRPr>
              </a:p>
              <a:p>
                <a:pPr marL="0" indent="0">
                  <a:buNone/>
                </a:pPr>
                <a:endParaRPr lang="en-US" dirty="0">
                  <a:latin typeface="Aptos" panose="020B0004020202020204" pitchFamily="34" charset="0"/>
                </a:endParaRPr>
              </a:p>
              <a:p>
                <a:endParaRPr lang="en-US" dirty="0">
                  <a:latin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4A84DC21-B2C1-EE53-80D6-9CB2FDB672B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18</a:t>
            </a:fld>
            <a:endParaRPr lang="en-US"/>
          </a:p>
        </p:txBody>
      </p:sp>
      <p:sp>
        <p:nvSpPr>
          <p:cNvPr id="6" name="Rectangle 5">
            <a:extLst>
              <a:ext uri="{FF2B5EF4-FFF2-40B4-BE49-F238E27FC236}">
                <a16:creationId xmlns:a16="http://schemas.microsoft.com/office/drawing/2014/main" id="{6E9747C6-A4C3-41B2-98F9-18EFBD2A18AF}"/>
              </a:ext>
            </a:extLst>
          </p:cNvPr>
          <p:cNvSpPr/>
          <p:nvPr/>
        </p:nvSpPr>
        <p:spPr>
          <a:xfrm>
            <a:off x="4515760" y="2958133"/>
            <a:ext cx="184731" cy="523220"/>
          </a:xfrm>
          <a:prstGeom prst="rect">
            <a:avLst/>
          </a:prstGeom>
        </p:spPr>
        <p:txBody>
          <a:bodyPr wrap="none">
            <a:spAutoFit/>
          </a:bodyPr>
          <a:lstStyle/>
          <a:p>
            <a:endParaRPr lang="en-US" sz="2800" dirty="0">
              <a:latin typeface="Aptos" panose="020B0004020202020204" pitchFamily="34" charset="0"/>
            </a:endParaRPr>
          </a:p>
        </p:txBody>
      </p:sp>
    </p:spTree>
    <p:extLst>
      <p:ext uri="{BB962C8B-B14F-4D97-AF65-F5344CB8AC3E}">
        <p14:creationId xmlns:p14="http://schemas.microsoft.com/office/powerpoint/2010/main" val="1338592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Simple linear regression assumptions (LINE)</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pPr marL="514350" indent="-514350">
              <a:buFont typeface="+mj-lt"/>
              <a:buAutoNum type="arabicPeriod"/>
            </a:pPr>
            <a:r>
              <a:rPr lang="en-US" sz="2400" b="1" dirty="0">
                <a:latin typeface="Aptos" panose="020B0004020202020204"/>
              </a:rPr>
              <a:t>Linearity:</a:t>
            </a:r>
            <a:r>
              <a:rPr lang="en-US" sz="2400" dirty="0">
                <a:latin typeface="Aptos" panose="020B0004020202020204"/>
              </a:rPr>
              <a:t> The relationship between the two variables should be linear (at least roughly).</a:t>
            </a:r>
          </a:p>
          <a:p>
            <a:pPr marL="514350" indent="-514350">
              <a:buFont typeface="+mj-lt"/>
              <a:buAutoNum type="arabicPeriod"/>
            </a:pPr>
            <a:r>
              <a:rPr lang="en-US" sz="2400" b="1" dirty="0">
                <a:latin typeface="Aptos" panose="020B0004020202020204"/>
              </a:rPr>
              <a:t>Independence: </a:t>
            </a:r>
            <a:r>
              <a:rPr lang="en-US" sz="2400" dirty="0">
                <a:latin typeface="Aptos" panose="020B0004020202020204"/>
              </a:rPr>
              <a:t>Observations must be independent. If the data come from different individuals or experimental units, they are usually independent.</a:t>
            </a:r>
          </a:p>
          <a:p>
            <a:pPr marL="514350" indent="-514350">
              <a:buFont typeface="+mj-lt"/>
              <a:buAutoNum type="arabicPeriod"/>
            </a:pPr>
            <a:r>
              <a:rPr lang="en-US" sz="2400" b="1" dirty="0">
                <a:latin typeface="Aptos" panose="020B0004020202020204"/>
              </a:rPr>
              <a:t>Normality of residuals: </a:t>
            </a:r>
            <a:r>
              <a:rPr lang="en-US" sz="2400" dirty="0">
                <a:latin typeface="Aptos" panose="020B0004020202020204"/>
              </a:rPr>
              <a:t>For small sample sizes, residuals should follow a normal distribution. For large sample sizes, confidence intervals and tests on the coefficients are (approximately) valid whether the error follows a normal distribution or not.</a:t>
            </a:r>
          </a:p>
          <a:p>
            <a:pPr marL="514350" indent="-514350">
              <a:buFont typeface="+mj-lt"/>
              <a:buAutoNum type="arabicPeriod"/>
            </a:pPr>
            <a:r>
              <a:rPr lang="en-US" sz="2400" b="1" dirty="0">
                <a:latin typeface="Aptos" panose="020B0004020202020204"/>
              </a:rPr>
              <a:t>Homoscedasticity of the residuals: </a:t>
            </a:r>
            <a:r>
              <a:rPr lang="en-US" sz="2400" dirty="0">
                <a:latin typeface="Aptos" panose="020B0004020202020204"/>
              </a:rPr>
              <a:t>The variance of the errors should be constant. There is a lack of homoscedasticity when the dispersion of the residuals increases with the predicted values (fitted values).  </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19</a:t>
            </a:fld>
            <a:endParaRPr lang="en-US"/>
          </a:p>
        </p:txBody>
      </p:sp>
    </p:spTree>
    <p:extLst>
      <p:ext uri="{BB962C8B-B14F-4D97-AF65-F5344CB8AC3E}">
        <p14:creationId xmlns:p14="http://schemas.microsoft.com/office/powerpoint/2010/main" val="163907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Session 3 overview</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Epidemiology study designs</a:t>
            </a:r>
          </a:p>
          <a:p>
            <a:r>
              <a:rPr lang="en-US" dirty="0">
                <a:latin typeface="Aptos" panose="020B0004020202020204" pitchFamily="34" charset="0"/>
              </a:rPr>
              <a:t>Linear regression</a:t>
            </a:r>
          </a:p>
          <a:p>
            <a:r>
              <a:rPr lang="en-US" dirty="0">
                <a:latin typeface="Aptos" panose="020B0004020202020204" pitchFamily="34" charset="0"/>
              </a:rPr>
              <a:t>Logistic regression</a:t>
            </a:r>
          </a:p>
          <a:p>
            <a:r>
              <a:rPr lang="en-US" dirty="0">
                <a:latin typeface="Aptos" panose="020B0004020202020204" pitchFamily="34" charset="0"/>
              </a:rPr>
              <a:t>Application to health disparities</a:t>
            </a:r>
          </a:p>
          <a:p>
            <a:r>
              <a:rPr lang="en-US" dirty="0">
                <a:latin typeface="Aptos" panose="020B0004020202020204" pitchFamily="34" charset="0"/>
              </a:rPr>
              <a:t>Examples</a:t>
            </a:r>
          </a:p>
          <a:p>
            <a:r>
              <a:rPr lang="en-US" dirty="0">
                <a:latin typeface="Aptos" panose="020B0004020202020204" pitchFamily="34" charset="0"/>
              </a:rPr>
              <a:t>Ethics</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a:t>
            </a:fld>
            <a:endParaRPr lang="en-US"/>
          </a:p>
        </p:txBody>
      </p:sp>
    </p:spTree>
    <p:extLst>
      <p:ext uri="{BB962C8B-B14F-4D97-AF65-F5344CB8AC3E}">
        <p14:creationId xmlns:p14="http://schemas.microsoft.com/office/powerpoint/2010/main" val="4110242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Multiple linear regression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b="1" dirty="0">
                <a:latin typeface="Aptos" panose="020B0004020202020204" pitchFamily="34" charset="0"/>
              </a:rPr>
              <a:t>Multiple linear regression: </a:t>
            </a:r>
            <a:r>
              <a:rPr lang="en-US" dirty="0">
                <a:latin typeface="Aptos" panose="020B0004020202020204" pitchFamily="34" charset="0"/>
              </a:rPr>
              <a:t>evaluate the linear relationships between a quantitative outcome variable and two or more predictor variables (quantitative or qualitative)*</a:t>
            </a:r>
          </a:p>
          <a:p>
            <a:endParaRPr lang="en-US" dirty="0">
              <a:latin typeface="Aptos" panose="020B0004020202020204" pitchFamily="34" charset="0"/>
            </a:endParaRPr>
          </a:p>
          <a:p>
            <a:pPr marL="0" indent="0">
              <a:buNone/>
            </a:pPr>
            <a:r>
              <a:rPr lang="en-US" dirty="0">
                <a:latin typeface="Aptos" panose="020B0004020202020204" pitchFamily="34" charset="0"/>
              </a:rPr>
              <a:t>*Used most often.  Evaluate the relationship of two variables </a:t>
            </a:r>
            <a:r>
              <a:rPr lang="en-US" b="1" i="1" dirty="0">
                <a:latin typeface="Aptos" panose="020B0004020202020204" pitchFamily="34" charset="0"/>
              </a:rPr>
              <a:t>controlling for the effect of other variables</a:t>
            </a:r>
            <a:r>
              <a:rPr lang="en-US" dirty="0">
                <a:latin typeface="Aptos" panose="020B0004020202020204" pitchFamily="34" charset="0"/>
              </a:rPr>
              <a:t>.</a:t>
            </a:r>
          </a:p>
          <a:p>
            <a:pPr marL="0" indent="0">
              <a:buNone/>
            </a:pPr>
            <a:endParaRPr lang="en-US" dirty="0">
              <a:latin typeface="Aptos" panose="020B0004020202020204" pitchFamily="34" charset="0"/>
            </a:endParaRPr>
          </a:p>
          <a:p>
            <a:pPr marL="0" indent="0">
              <a:buNone/>
            </a:pPr>
            <a:r>
              <a:rPr lang="en-US" dirty="0">
                <a:latin typeface="Aptos" panose="020B0004020202020204" pitchFamily="34" charset="0"/>
              </a:rPr>
              <a:t>**For health disparities research, effect of race/ethnicity holding other variables constant</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20</a:t>
            </a:fld>
            <a:endParaRPr lang="en-US"/>
          </a:p>
        </p:txBody>
      </p:sp>
    </p:spTree>
    <p:extLst>
      <p:ext uri="{BB962C8B-B14F-4D97-AF65-F5344CB8AC3E}">
        <p14:creationId xmlns:p14="http://schemas.microsoft.com/office/powerpoint/2010/main" val="451345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F6B5E8-400B-4798-B778-EA0D81779AD0}"/>
              </a:ext>
            </a:extLst>
          </p:cNvPr>
          <p:cNvPicPr>
            <a:picLocks noChangeAspect="1"/>
          </p:cNvPicPr>
          <p:nvPr/>
        </p:nvPicPr>
        <p:blipFill>
          <a:blip r:embed="rId2"/>
          <a:stretch>
            <a:fillRect/>
          </a:stretch>
        </p:blipFill>
        <p:spPr>
          <a:xfrm>
            <a:off x="4778620" y="193188"/>
            <a:ext cx="6405195" cy="6405195"/>
          </a:xfrm>
          <a:prstGeom prst="rect">
            <a:avLst/>
          </a:prstGeom>
        </p:spPr>
      </p:pic>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a:xfrm>
            <a:off x="838201" y="365125"/>
            <a:ext cx="3314700" cy="1325563"/>
          </a:xfrm>
        </p:spPr>
        <p:txBody>
          <a:bodyPr>
            <a:normAutofit fontScale="90000"/>
          </a:bodyPr>
          <a:lstStyle/>
          <a:p>
            <a:r>
              <a:rPr lang="en-US" dirty="0">
                <a:solidFill>
                  <a:srgbClr val="0E2C4D"/>
                </a:solidFill>
                <a:latin typeface="Aptos" panose="020B0004020202020204" pitchFamily="34" charset="0"/>
              </a:rPr>
              <a:t>Multiple linear regression: basic idea</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a:xfrm>
            <a:off x="838200" y="1825625"/>
            <a:ext cx="3212123" cy="4351338"/>
          </a:xfrm>
        </p:spPr>
        <p:txBody>
          <a:bodyPr/>
          <a:lstStyle/>
          <a:p>
            <a:r>
              <a:rPr lang="en-US" dirty="0">
                <a:latin typeface="Aptos" panose="020B0004020202020204" pitchFamily="34" charset="0"/>
              </a:rPr>
              <a:t>Find the plane that best fits the data</a:t>
            </a:r>
          </a:p>
          <a:p>
            <a:r>
              <a:rPr lang="en-US" dirty="0">
                <a:latin typeface="Aptos" panose="020B0004020202020204" pitchFamily="34" charset="0"/>
              </a:rPr>
              <a:t>Generalization of simple linear regression principle</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21</a:t>
            </a:fld>
            <a:endParaRPr lang="en-US"/>
          </a:p>
        </p:txBody>
      </p:sp>
    </p:spTree>
    <p:extLst>
      <p:ext uri="{BB962C8B-B14F-4D97-AF65-F5344CB8AC3E}">
        <p14:creationId xmlns:p14="http://schemas.microsoft.com/office/powerpoint/2010/main" val="2083406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Multiple linear regression model</a:t>
            </a:r>
            <a:endParaRPr lang="en-US" dirty="0">
              <a:latin typeface="Aptos" panose="020B00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lnSpcReduction="10000"/>
              </a:bodyPr>
              <a:lstStyle/>
              <a:p>
                <a:pPr marL="0" indent="0">
                  <a:buNone/>
                </a:pPr>
                <a:endParaRPr lang="en-US" dirty="0">
                  <a:latin typeface="Aptos" panose="020B0004020202020204" pitchFamily="34" charset="0"/>
                </a:endParaRPr>
              </a:p>
              <a:p>
                <a:pPr marL="0" indent="0">
                  <a:buNone/>
                </a:pPr>
                <a:endParaRPr lang="en-US" dirty="0">
                  <a:latin typeface="Aptos" panose="020B0004020202020204" pitchFamily="34" charset="0"/>
                </a:endParaRPr>
              </a:p>
              <a:p>
                <a14:m>
                  <m:oMath xmlns:m="http://schemas.openxmlformats.org/officeDocument/2006/math">
                    <m:r>
                      <a:rPr lang="en-US" sz="2000" i="1" dirty="0" smtClean="0">
                        <a:latin typeface="Cambria Math" panose="02040503050406030204" pitchFamily="18" charset="0"/>
                      </a:rPr>
                      <m:t>𝑌</m:t>
                    </m:r>
                  </m:oMath>
                </a14:m>
                <a:r>
                  <a:rPr lang="en-US" sz="2000" dirty="0">
                    <a:latin typeface="Aptos" panose="020B0004020202020204" pitchFamily="34" charset="0"/>
                  </a:rPr>
                  <a:t> dependent variable (outcome)</a:t>
                </a:r>
              </a:p>
              <a:p>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𝑋</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𝑋</m:t>
                        </m:r>
                      </m:e>
                      <m:sub>
                        <m:r>
                          <a:rPr lang="en-US" sz="2000" b="0" i="1" dirty="0" smtClean="0">
                            <a:latin typeface="Cambria Math" panose="02040503050406030204" pitchFamily="18" charset="0"/>
                          </a:rPr>
                          <m:t>2</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𝑋</m:t>
                        </m:r>
                      </m:e>
                      <m:sub>
                        <m:r>
                          <a:rPr lang="en-US" sz="2000" i="1" dirty="0">
                            <a:latin typeface="Cambria Math" panose="02040503050406030204" pitchFamily="18" charset="0"/>
                          </a:rPr>
                          <m:t>𝑝</m:t>
                        </m:r>
                      </m:sub>
                    </m:sSub>
                  </m:oMath>
                </a14:m>
                <a:r>
                  <a:rPr lang="en-US" sz="2000" dirty="0">
                    <a:latin typeface="Aptos" panose="020B0004020202020204" pitchFamily="34" charset="0"/>
                  </a:rPr>
                  <a:t>independent variables (predictors)</a:t>
                </a:r>
              </a:p>
              <a:p>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0</m:t>
                        </m:r>
                      </m:sub>
                    </m:sSub>
                  </m:oMath>
                </a14:m>
                <a:r>
                  <a:rPr lang="en-US" sz="2000" dirty="0">
                    <a:latin typeface="Aptos" panose="020B0004020202020204" pitchFamily="34" charset="0"/>
                  </a:rPr>
                  <a:t> intercept (mean value of </a:t>
                </a:r>
                <a14:m>
                  <m:oMath xmlns:m="http://schemas.openxmlformats.org/officeDocument/2006/math">
                    <m:r>
                      <a:rPr lang="en-US" sz="2000" i="1" dirty="0" smtClean="0">
                        <a:latin typeface="Cambria Math" panose="02040503050406030204" pitchFamily="18" charset="0"/>
                      </a:rPr>
                      <m:t>𝑌</m:t>
                    </m:r>
                  </m:oMath>
                </a14:m>
                <a:r>
                  <a:rPr lang="en-US" sz="2000" dirty="0">
                    <a:latin typeface="Aptos" panose="020B0004020202020204" pitchFamily="34" charset="0"/>
                  </a:rPr>
                  <a:t> when </a:t>
                </a:r>
                <a14:m>
                  <m:oMath xmlns:m="http://schemas.openxmlformats.org/officeDocument/2006/math">
                    <m:r>
                      <a:rPr lang="en-US" sz="2000" i="1" dirty="0" smtClean="0">
                        <a:latin typeface="Cambria Math" panose="02040503050406030204" pitchFamily="18" charset="0"/>
                      </a:rPr>
                      <m:t>𝑋</m:t>
                    </m:r>
                    <m:r>
                      <a:rPr lang="en-US" sz="2000" i="1" dirty="0" smtClean="0">
                        <a:latin typeface="Cambria Math" panose="02040503050406030204" pitchFamily="18" charset="0"/>
                      </a:rPr>
                      <m:t>=0</m:t>
                    </m:r>
                  </m:oMath>
                </a14:m>
                <a:r>
                  <a:rPr lang="en-US" sz="2000" dirty="0">
                    <a:latin typeface="Aptos" panose="020B0004020202020204" pitchFamily="34" charset="0"/>
                  </a:rPr>
                  <a:t>)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oMath>
                </a14:m>
                <a:r>
                  <a:rPr lang="en-US" sz="2000" dirty="0">
                    <a:latin typeface="Aptos" panose="020B0004020202020204" pitchFamily="34" charset="0"/>
                  </a:rPr>
                  <a:t>…,</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𝑝</m:t>
                        </m:r>
                      </m:sub>
                    </m:sSub>
                  </m:oMath>
                </a14:m>
                <a:r>
                  <a:rPr lang="en-US" sz="2000" dirty="0">
                    <a:latin typeface="Aptos" panose="020B0004020202020204" pitchFamily="34" charset="0"/>
                  </a:rPr>
                  <a:t> slopes (expected increase in </a:t>
                </a:r>
                <a14:m>
                  <m:oMath xmlns:m="http://schemas.openxmlformats.org/officeDocument/2006/math">
                    <m:r>
                      <a:rPr lang="en-US" sz="2000" i="1" dirty="0" smtClean="0">
                        <a:latin typeface="Cambria Math" panose="02040503050406030204" pitchFamily="18" charset="0"/>
                      </a:rPr>
                      <m:t>𝑌</m:t>
                    </m:r>
                  </m:oMath>
                </a14:m>
                <a:r>
                  <a:rPr lang="en-US" sz="2000" dirty="0">
                    <a:latin typeface="Aptos" panose="020B0004020202020204" pitchFamily="34" charset="0"/>
                  </a:rPr>
                  <a:t> when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𝑋</m:t>
                        </m:r>
                      </m:e>
                      <m:sub>
                        <m:r>
                          <a:rPr lang="en-US" sz="2000" b="0" i="1" dirty="0" smtClean="0">
                            <a:latin typeface="Cambria Math" panose="02040503050406030204" pitchFamily="18" charset="0"/>
                          </a:rPr>
                          <m:t>𝑗</m:t>
                        </m:r>
                      </m:sub>
                    </m:sSub>
                  </m:oMath>
                </a14:m>
                <a:r>
                  <a:rPr lang="en-US" sz="2000" dirty="0">
                    <a:latin typeface="Aptos" panose="020B0004020202020204" pitchFamily="34" charset="0"/>
                  </a:rPr>
                  <a:t> increases by one unit, holding other variables constant*)</a:t>
                </a:r>
              </a:p>
              <a:p>
                <a14:m>
                  <m:oMath xmlns:m="http://schemas.openxmlformats.org/officeDocument/2006/math">
                    <m:r>
                      <a:rPr lang="en-US" sz="2000" i="1">
                        <a:latin typeface="Cambria Math" panose="02040503050406030204" pitchFamily="18" charset="0"/>
                        <a:ea typeface="Cambria Math" panose="02040503050406030204" pitchFamily="18" charset="0"/>
                      </a:rPr>
                      <m:t>𝜖</m:t>
                    </m:r>
                  </m:oMath>
                </a14:m>
                <a:r>
                  <a:rPr lang="en-US" sz="2000" dirty="0">
                    <a:latin typeface="Aptos" panose="020B0004020202020204" pitchFamily="34" charset="0"/>
                  </a:rPr>
                  <a:t> residuals (error term, variation in </a:t>
                </a:r>
                <a14:m>
                  <m:oMath xmlns:m="http://schemas.openxmlformats.org/officeDocument/2006/math">
                    <m:r>
                      <a:rPr lang="en-US" sz="2000" i="1" dirty="0" smtClean="0">
                        <a:latin typeface="Cambria Math" panose="02040503050406030204" pitchFamily="18" charset="0"/>
                      </a:rPr>
                      <m:t>𝑌</m:t>
                    </m:r>
                  </m:oMath>
                </a14:m>
                <a:r>
                  <a:rPr lang="en-US" sz="2000" dirty="0">
                    <a:latin typeface="Aptos" panose="020B0004020202020204" pitchFamily="34" charset="0"/>
                  </a:rPr>
                  <a:t> not captured by model, noise)</a:t>
                </a:r>
              </a:p>
              <a:p>
                <a:endParaRPr lang="en-US" sz="2000" dirty="0">
                  <a:latin typeface="Aptos" panose="020B0004020202020204" pitchFamily="34" charset="0"/>
                </a:endParaRPr>
              </a:p>
              <a:p>
                <a:pPr marL="0" indent="0">
                  <a:buNone/>
                </a:pPr>
                <a:r>
                  <a:rPr lang="en-US" sz="2000" dirty="0">
                    <a:latin typeface="Aptos" panose="020B0004020202020204" pitchFamily="34" charset="0"/>
                  </a:rPr>
                  <a:t>*after taking into account linear effects of other independent variables on the dependent variable and on that independent variable</a:t>
                </a:r>
              </a:p>
              <a:p>
                <a:endParaRPr lang="en-US" dirty="0">
                  <a:latin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4A84DC21-B2C1-EE53-80D6-9CB2FDB672BE}"/>
                  </a:ext>
                </a:extLst>
              </p:cNvPr>
              <p:cNvSpPr>
                <a:spLocks noGrp="1" noRot="1" noChangeAspect="1" noMove="1" noResize="1" noEditPoints="1" noAdjustHandles="1" noChangeArrowheads="1" noChangeShapeType="1" noTextEdit="1"/>
              </p:cNvSpPr>
              <p:nvPr>
                <p:ph idx="1"/>
              </p:nvPr>
            </p:nvSpPr>
            <p:spPr>
              <a:blipFill>
                <a:blip r:embed="rId2"/>
                <a:stretch>
                  <a:fillRect l="-638" r="-81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22</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E9747C6-A4C3-41B2-98F9-18EFBD2A18AF}"/>
                  </a:ext>
                </a:extLst>
              </p:cNvPr>
              <p:cNvSpPr/>
              <p:nvPr/>
            </p:nvSpPr>
            <p:spPr>
              <a:xfrm>
                <a:off x="1039626" y="1821483"/>
                <a:ext cx="6575198" cy="561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𝒀</m:t>
                      </m:r>
                      <m:r>
                        <a:rPr lang="en-US" sz="2800" b="1" i="1" smtClean="0">
                          <a:latin typeface="Cambria Math" panose="02040503050406030204" pitchFamily="18" charset="0"/>
                        </a:rPr>
                        <m:t>= </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rPr>
                            <m:t>𝟎</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rPr>
                            <m:t>𝟏</m:t>
                          </m:r>
                        </m:sub>
                      </m:sSub>
                      <m:sSub>
                        <m:sSubPr>
                          <m:ctrlPr>
                            <a:rPr lang="en-US" sz="2800" b="1" i="1">
                              <a:latin typeface="Cambria Math" panose="02040503050406030204" pitchFamily="18" charset="0"/>
                            </a:rPr>
                          </m:ctrlPr>
                        </m:sSubPr>
                        <m:e>
                          <m:r>
                            <a:rPr lang="en-US" sz="2800" b="1" i="1">
                              <a:latin typeface="Cambria Math" panose="02040503050406030204" pitchFamily="18" charset="0"/>
                            </a:rPr>
                            <m:t>𝑿</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smtClean="0">
                              <a:latin typeface="Cambria Math" panose="02040503050406030204" pitchFamily="18" charset="0"/>
                              <a:ea typeface="Cambria Math" panose="02040503050406030204" pitchFamily="18" charset="0"/>
                            </a:rPr>
                            <m:t>𝟐</m:t>
                          </m:r>
                        </m:sub>
                      </m:sSub>
                      <m:sSub>
                        <m:sSubPr>
                          <m:ctrlPr>
                            <a:rPr lang="en-US" sz="2800" b="1" i="1">
                              <a:latin typeface="Cambria Math" panose="02040503050406030204" pitchFamily="18" charset="0"/>
                            </a:rPr>
                          </m:ctrlPr>
                        </m:sSubPr>
                        <m:e>
                          <m:r>
                            <a:rPr lang="en-US" sz="2800" b="1" i="1">
                              <a:latin typeface="Cambria Math" panose="02040503050406030204" pitchFamily="18" charset="0"/>
                            </a:rPr>
                            <m:t>𝑿</m:t>
                          </m:r>
                        </m:e>
                        <m:sub>
                          <m:r>
                            <a:rPr lang="en-US" sz="2800" b="1" i="1" smtClean="0">
                              <a:latin typeface="Cambria Math" panose="02040503050406030204" pitchFamily="18" charset="0"/>
                            </a:rPr>
                            <m:t>𝟐</m:t>
                          </m:r>
                        </m:sub>
                      </m:sSub>
                      <m:r>
                        <a:rPr lang="en-US" sz="2800" b="1" i="1" smtClean="0">
                          <a:latin typeface="Cambria Math" panose="02040503050406030204" pitchFamily="18" charset="0"/>
                        </a:rPr>
                        <m:t>+</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rPr>
                            <m:t>𝒑</m:t>
                          </m:r>
                        </m:sub>
                      </m:sSub>
                      <m:sSub>
                        <m:sSubPr>
                          <m:ctrlPr>
                            <a:rPr lang="en-US" sz="2800" b="1" i="1">
                              <a:latin typeface="Cambria Math" panose="02040503050406030204" pitchFamily="18" charset="0"/>
                            </a:rPr>
                          </m:ctrlPr>
                        </m:sSubPr>
                        <m:e>
                          <m:r>
                            <a:rPr lang="en-US" sz="2800" b="1" i="1">
                              <a:latin typeface="Cambria Math" panose="02040503050406030204" pitchFamily="18" charset="0"/>
                            </a:rPr>
                            <m:t>𝑿</m:t>
                          </m:r>
                        </m:e>
                        <m:sub>
                          <m:r>
                            <a:rPr lang="en-US" sz="2800" b="1" i="1">
                              <a:latin typeface="Cambria Math" panose="02040503050406030204" pitchFamily="18" charset="0"/>
                            </a:rPr>
                            <m:t>𝒑</m:t>
                          </m:r>
                        </m:sub>
                      </m:sSub>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𝝐</m:t>
                      </m:r>
                    </m:oMath>
                  </m:oMathPara>
                </a14:m>
                <a:endParaRPr lang="en-US" sz="2800" b="1" dirty="0">
                  <a:latin typeface="Aptos" panose="020B0004020202020204" pitchFamily="34" charset="0"/>
                </a:endParaRPr>
              </a:p>
            </p:txBody>
          </p:sp>
        </mc:Choice>
        <mc:Fallback xmlns="">
          <p:sp>
            <p:nvSpPr>
              <p:cNvPr id="6" name="Rectangle 5">
                <a:extLst>
                  <a:ext uri="{FF2B5EF4-FFF2-40B4-BE49-F238E27FC236}">
                    <a16:creationId xmlns:a16="http://schemas.microsoft.com/office/drawing/2014/main" id="{6E9747C6-A4C3-41B2-98F9-18EFBD2A18AF}"/>
                  </a:ext>
                </a:extLst>
              </p:cNvPr>
              <p:cNvSpPr>
                <a:spLocks noRot="1" noChangeAspect="1" noMove="1" noResize="1" noEditPoints="1" noAdjustHandles="1" noChangeArrowheads="1" noChangeShapeType="1" noTextEdit="1"/>
              </p:cNvSpPr>
              <p:nvPr/>
            </p:nvSpPr>
            <p:spPr>
              <a:xfrm>
                <a:off x="1039626" y="1821483"/>
                <a:ext cx="6575198" cy="561820"/>
              </a:xfrm>
              <a:prstGeom prst="rect">
                <a:avLst/>
              </a:prstGeom>
              <a:blipFill>
                <a:blip r:embed="rId3"/>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34499AC-CD31-4446-B9FF-0C5798DAFD47}"/>
              </a:ext>
            </a:extLst>
          </p:cNvPr>
          <p:cNvGrpSpPr/>
          <p:nvPr/>
        </p:nvGrpSpPr>
        <p:grpSpPr>
          <a:xfrm>
            <a:off x="6144511" y="2417201"/>
            <a:ext cx="2767755" cy="1384995"/>
            <a:chOff x="6144511" y="2417201"/>
            <a:chExt cx="2767755" cy="1384995"/>
          </a:xfrm>
        </p:grpSpPr>
        <p:sp>
          <p:nvSpPr>
            <p:cNvPr id="7" name="TextBox 6">
              <a:extLst>
                <a:ext uri="{FF2B5EF4-FFF2-40B4-BE49-F238E27FC236}">
                  <a16:creationId xmlns:a16="http://schemas.microsoft.com/office/drawing/2014/main" id="{E8411B15-9E72-4256-90D4-4BA9BA40AF7A}"/>
                </a:ext>
              </a:extLst>
            </p:cNvPr>
            <p:cNvSpPr txBox="1"/>
            <p:nvPr/>
          </p:nvSpPr>
          <p:spPr>
            <a:xfrm>
              <a:off x="6317382" y="2417201"/>
              <a:ext cx="2594884" cy="1384995"/>
            </a:xfrm>
            <a:prstGeom prst="rect">
              <a:avLst/>
            </a:prstGeom>
            <a:noFill/>
          </p:spPr>
          <p:txBody>
            <a:bodyPr wrap="square" rtlCol="0">
              <a:spAutoFit/>
            </a:bodyPr>
            <a:lstStyle/>
            <a:p>
              <a:r>
                <a:rPr lang="en-US" sz="1200" dirty="0">
                  <a:latin typeface="Aptos"/>
                </a:rPr>
                <a:t>explanatory variables</a:t>
              </a:r>
            </a:p>
            <a:p>
              <a:r>
                <a:rPr lang="en-US" sz="1200" dirty="0">
                  <a:latin typeface="Aptos"/>
                </a:rPr>
                <a:t>covariables</a:t>
              </a:r>
            </a:p>
            <a:p>
              <a:r>
                <a:rPr lang="en-US" sz="1200" dirty="0">
                  <a:latin typeface="Aptos"/>
                </a:rPr>
                <a:t>covariates*</a:t>
              </a:r>
            </a:p>
            <a:p>
              <a:endParaRPr lang="en-US" sz="1200" dirty="0">
                <a:latin typeface="Aptos"/>
              </a:endParaRPr>
            </a:p>
            <a:p>
              <a:r>
                <a:rPr lang="en-US" sz="1200" dirty="0">
                  <a:latin typeface="Aptos"/>
                </a:rPr>
                <a:t>*when we want to control for them but are not interested in their effects (e.g. age and sex)</a:t>
              </a:r>
            </a:p>
          </p:txBody>
        </p:sp>
        <p:sp>
          <p:nvSpPr>
            <p:cNvPr id="8" name="Left Brace 7">
              <a:extLst>
                <a:ext uri="{FF2B5EF4-FFF2-40B4-BE49-F238E27FC236}">
                  <a16:creationId xmlns:a16="http://schemas.microsoft.com/office/drawing/2014/main" id="{5245F45C-CE20-427F-9870-5762947C819F}"/>
                </a:ext>
              </a:extLst>
            </p:cNvPr>
            <p:cNvSpPr/>
            <p:nvPr/>
          </p:nvSpPr>
          <p:spPr>
            <a:xfrm>
              <a:off x="6144511" y="2451100"/>
              <a:ext cx="326139" cy="1317198"/>
            </a:xfrm>
            <a:prstGeom prst="leftBrace">
              <a:avLst>
                <a:gd name="adj1" fmla="val 41762"/>
                <a:gd name="adj2" fmla="val 6701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7640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Multiple linear regression assumptions (LINE+)</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pPr marL="514350" indent="-514350">
              <a:buFont typeface="+mj-lt"/>
              <a:buAutoNum type="arabicPeriod" startAt="5"/>
            </a:pPr>
            <a:r>
              <a:rPr lang="en-US" sz="2400" b="1" dirty="0"/>
              <a:t>No influential points: </a:t>
            </a:r>
            <a:r>
              <a:rPr lang="en-US" sz="2400" dirty="0"/>
              <a:t>If the data contain outliers, it is essential to identify them so that they do not, on their own, influence the results of the regression. Note that an outlier is not an issue per se if the point is in the alignment of the regression line for example because it does not influence the regression line. It becomes a problem in the context of linear regression if it influences in a substantial manner the estimates (and in particular the slope of the regression line). </a:t>
            </a:r>
          </a:p>
          <a:p>
            <a:pPr marL="514350" indent="-514350">
              <a:buFont typeface="+mj-lt"/>
              <a:buAutoNum type="arabicPeriod" startAt="5"/>
            </a:pPr>
            <a:r>
              <a:rPr lang="en-US" sz="2400" b="1" dirty="0">
                <a:latin typeface="Aptos" panose="020B0004020202020204" pitchFamily="34" charset="0"/>
              </a:rPr>
              <a:t>No multicollinearity: </a:t>
            </a:r>
            <a:r>
              <a:rPr lang="en-US" sz="2400" dirty="0">
                <a:latin typeface="Aptos" panose="020B0004020202020204" pitchFamily="34" charset="0"/>
              </a:rPr>
              <a:t>Multicollinearity arises when there is a strong linear correlation between the independent variables, conditional on the other variables in the model. It can be assessed by computing the variance inflation factor (VIF). A high value of VIF is a sign of multicollinearity (the threshold is generally admitted at 5 or 10 depending on the domain). </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23</a:t>
            </a:fld>
            <a:endParaRPr lang="en-US"/>
          </a:p>
        </p:txBody>
      </p:sp>
    </p:spTree>
    <p:extLst>
      <p:ext uri="{BB962C8B-B14F-4D97-AF65-F5344CB8AC3E}">
        <p14:creationId xmlns:p14="http://schemas.microsoft.com/office/powerpoint/2010/main" val="87582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ADAC87-FDF9-4EE0-AB39-C1600E8E9AF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12CB6125-FC5E-4BC1-A093-1853B35022A8}"/>
              </a:ext>
            </a:extLst>
          </p:cNvPr>
          <p:cNvSpPr>
            <a:spLocks noGrp="1"/>
          </p:cNvSpPr>
          <p:nvPr>
            <p:ph type="sldNum" sz="quarter" idx="12"/>
          </p:nvPr>
        </p:nvSpPr>
        <p:spPr/>
        <p:txBody>
          <a:bodyPr/>
          <a:lstStyle/>
          <a:p>
            <a:fld id="{63CA5BDF-CCF5-FD4E-8DB5-0576DCFD5CCF}" type="slidenum">
              <a:rPr lang="en-US" smtClean="0"/>
              <a:t>24</a:t>
            </a:fld>
            <a:endParaRPr lang="en-US"/>
          </a:p>
        </p:txBody>
      </p:sp>
      <p:pic>
        <p:nvPicPr>
          <p:cNvPr id="4" name="Picture 3">
            <a:extLst>
              <a:ext uri="{FF2B5EF4-FFF2-40B4-BE49-F238E27FC236}">
                <a16:creationId xmlns:a16="http://schemas.microsoft.com/office/drawing/2014/main" id="{F38C8461-55DB-41D0-99AC-1AFCB539EAB1}"/>
              </a:ext>
            </a:extLst>
          </p:cNvPr>
          <p:cNvPicPr>
            <a:picLocks noChangeAspect="1"/>
          </p:cNvPicPr>
          <p:nvPr/>
        </p:nvPicPr>
        <p:blipFill>
          <a:blip r:embed="rId2"/>
          <a:stretch>
            <a:fillRect/>
          </a:stretch>
        </p:blipFill>
        <p:spPr>
          <a:xfrm>
            <a:off x="1603375" y="219982"/>
            <a:ext cx="8985250" cy="6418036"/>
          </a:xfrm>
          <a:prstGeom prst="rect">
            <a:avLst/>
          </a:prstGeom>
        </p:spPr>
      </p:pic>
    </p:spTree>
    <p:extLst>
      <p:ext uri="{BB962C8B-B14F-4D97-AF65-F5344CB8AC3E}">
        <p14:creationId xmlns:p14="http://schemas.microsoft.com/office/powerpoint/2010/main" val="3441158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25</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Logistic regression</a:t>
            </a:r>
          </a:p>
          <a:p>
            <a:pPr marL="0" indent="0">
              <a:buNone/>
            </a:pPr>
            <a:r>
              <a:rPr lang="en-US" sz="1400" dirty="0">
                <a:latin typeface="Aptos" panose="020B0004020202020204"/>
              </a:rPr>
              <a:t>Review based on: </a:t>
            </a:r>
            <a:r>
              <a:rPr lang="en-US" sz="1400" dirty="0">
                <a:latin typeface="Aptos" panose="020B0004020202020204"/>
                <a:hlinkClick r:id="rId2"/>
              </a:rPr>
              <a:t>https://statsandr.com/blog/binary-logistic-regression-in-r/</a:t>
            </a:r>
            <a:r>
              <a:rPr lang="en-US" sz="1400" dirty="0">
                <a:latin typeface="Aptos" panose="020B0004020202020204"/>
              </a:rPr>
              <a:t> </a:t>
            </a:r>
          </a:p>
          <a:p>
            <a:pPr marL="0" indent="0">
              <a:buNone/>
            </a:pPr>
            <a:endParaRPr lang="en-US" sz="1400" b="1" dirty="0">
              <a:solidFill>
                <a:schemeClr val="bg1">
                  <a:lumMod val="65000"/>
                </a:schemeClr>
              </a:solidFill>
              <a:latin typeface="Aptos" panose="020B0004020202020204"/>
            </a:endParaRPr>
          </a:p>
        </p:txBody>
      </p:sp>
      <p:sp>
        <p:nvSpPr>
          <p:cNvPr id="5" name="Rectangle 4">
            <a:extLst>
              <a:ext uri="{FF2B5EF4-FFF2-40B4-BE49-F238E27FC236}">
                <a16:creationId xmlns:a16="http://schemas.microsoft.com/office/drawing/2014/main" id="{68108148-D328-43C1-A059-0A1A526D9F64}"/>
              </a:ext>
            </a:extLst>
          </p:cNvPr>
          <p:cNvSpPr/>
          <p:nvPr/>
        </p:nvSpPr>
        <p:spPr>
          <a:xfrm>
            <a:off x="3048000" y="6284265"/>
            <a:ext cx="6096000" cy="338554"/>
          </a:xfrm>
          <a:prstGeom prst="rect">
            <a:avLst/>
          </a:prstGeom>
        </p:spPr>
        <p:txBody>
          <a:bodyPr>
            <a:spAutoFit/>
          </a:bodyPr>
          <a:lstStyle/>
          <a:p>
            <a:pPr algn="ctr"/>
            <a:endParaRPr lang="en-US" sz="1600" dirty="0">
              <a:latin typeface="Aptos" panose="020B0004020202020204"/>
            </a:endParaRPr>
          </a:p>
        </p:txBody>
      </p:sp>
    </p:spTree>
    <p:extLst>
      <p:ext uri="{BB962C8B-B14F-4D97-AF65-F5344CB8AC3E}">
        <p14:creationId xmlns:p14="http://schemas.microsoft.com/office/powerpoint/2010/main" val="387511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Logistic regression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Regression: model the relationship between two or more variables</a:t>
            </a:r>
          </a:p>
          <a:p>
            <a:pPr marL="0" indent="0">
              <a:buNone/>
            </a:pPr>
            <a:endParaRPr lang="en-US" dirty="0">
              <a:latin typeface="Aptos" panose="020B0004020202020204" pitchFamily="34" charset="0"/>
            </a:endParaRPr>
          </a:p>
          <a:p>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26</a:t>
            </a:fld>
            <a:endParaRPr lang="en-US"/>
          </a:p>
        </p:txBody>
      </p:sp>
      <p:pic>
        <p:nvPicPr>
          <p:cNvPr id="6" name="Picture 5">
            <a:extLst>
              <a:ext uri="{FF2B5EF4-FFF2-40B4-BE49-F238E27FC236}">
                <a16:creationId xmlns:a16="http://schemas.microsoft.com/office/drawing/2014/main" id="{2E782469-3DE5-4B99-8D0E-FB6C776796E7}"/>
              </a:ext>
            </a:extLst>
          </p:cNvPr>
          <p:cNvPicPr>
            <a:picLocks noChangeAspect="1"/>
          </p:cNvPicPr>
          <p:nvPr/>
        </p:nvPicPr>
        <p:blipFill rotWithShape="1">
          <a:blip r:embed="rId2"/>
          <a:srcRect l="48821"/>
          <a:stretch/>
        </p:blipFill>
        <p:spPr>
          <a:xfrm>
            <a:off x="960120" y="2322576"/>
            <a:ext cx="3651250" cy="3853053"/>
          </a:xfrm>
          <a:prstGeom prst="rect">
            <a:avLst/>
          </a:prstGeom>
        </p:spPr>
      </p:pic>
      <p:sp>
        <p:nvSpPr>
          <p:cNvPr id="7" name="TextBox 6">
            <a:extLst>
              <a:ext uri="{FF2B5EF4-FFF2-40B4-BE49-F238E27FC236}">
                <a16:creationId xmlns:a16="http://schemas.microsoft.com/office/drawing/2014/main" id="{18D65396-A59E-48E1-8BC6-1D1B6767D2A4}"/>
              </a:ext>
            </a:extLst>
          </p:cNvPr>
          <p:cNvSpPr txBox="1"/>
          <p:nvPr/>
        </p:nvSpPr>
        <p:spPr>
          <a:xfrm>
            <a:off x="1344612" y="5759450"/>
            <a:ext cx="2825750" cy="307777"/>
          </a:xfrm>
          <a:prstGeom prst="rect">
            <a:avLst/>
          </a:prstGeom>
          <a:noFill/>
        </p:spPr>
        <p:txBody>
          <a:bodyPr wrap="square" rtlCol="0">
            <a:spAutoFit/>
          </a:bodyPr>
          <a:lstStyle/>
          <a:p>
            <a:pPr algn="ctr"/>
            <a:r>
              <a:rPr lang="en-US" sz="1400" b="1" dirty="0">
                <a:latin typeface="Aptos" panose="020B0004020202020204"/>
              </a:rPr>
              <a:t>independent variable (predictor)</a:t>
            </a:r>
            <a:endParaRPr lang="en-US" sz="1400" dirty="0">
              <a:latin typeface="Aptos" panose="020B0004020202020204"/>
            </a:endParaRPr>
          </a:p>
        </p:txBody>
      </p:sp>
      <p:sp>
        <p:nvSpPr>
          <p:cNvPr id="8" name="TextBox 7">
            <a:extLst>
              <a:ext uri="{FF2B5EF4-FFF2-40B4-BE49-F238E27FC236}">
                <a16:creationId xmlns:a16="http://schemas.microsoft.com/office/drawing/2014/main" id="{62AE0ECF-2F11-4132-8636-AA4F70C1048D}"/>
              </a:ext>
            </a:extLst>
          </p:cNvPr>
          <p:cNvSpPr txBox="1"/>
          <p:nvPr/>
        </p:nvSpPr>
        <p:spPr>
          <a:xfrm rot="16200000">
            <a:off x="-285947" y="4096547"/>
            <a:ext cx="2825750" cy="307777"/>
          </a:xfrm>
          <a:prstGeom prst="rect">
            <a:avLst/>
          </a:prstGeom>
          <a:noFill/>
        </p:spPr>
        <p:txBody>
          <a:bodyPr wrap="square" rtlCol="0">
            <a:spAutoFit/>
          </a:bodyPr>
          <a:lstStyle/>
          <a:p>
            <a:pPr algn="ctr"/>
            <a:r>
              <a:rPr lang="en-US" sz="1400" b="1" dirty="0">
                <a:latin typeface="Aptos" panose="020B0004020202020204"/>
              </a:rPr>
              <a:t>dependent variable (outcome)</a:t>
            </a:r>
            <a:endParaRPr lang="en-US" sz="1400" dirty="0">
              <a:latin typeface="Aptos" panose="020B0004020202020204"/>
            </a:endParaRPr>
          </a:p>
        </p:txBody>
      </p:sp>
      <p:sp>
        <p:nvSpPr>
          <p:cNvPr id="9" name="TextBox 8">
            <a:extLst>
              <a:ext uri="{FF2B5EF4-FFF2-40B4-BE49-F238E27FC236}">
                <a16:creationId xmlns:a16="http://schemas.microsoft.com/office/drawing/2014/main" id="{79735BE6-7BB7-4822-8E31-44DA6F964EDC}"/>
              </a:ext>
            </a:extLst>
          </p:cNvPr>
          <p:cNvSpPr txBox="1"/>
          <p:nvPr/>
        </p:nvSpPr>
        <p:spPr>
          <a:xfrm>
            <a:off x="5334001" y="3159829"/>
            <a:ext cx="4298949" cy="2862322"/>
          </a:xfrm>
          <a:prstGeom prst="rect">
            <a:avLst/>
          </a:prstGeom>
          <a:noFill/>
        </p:spPr>
        <p:txBody>
          <a:bodyPr wrap="square" rtlCol="0">
            <a:spAutoFit/>
          </a:bodyPr>
          <a:lstStyle/>
          <a:p>
            <a:r>
              <a:rPr lang="en-US" dirty="0">
                <a:latin typeface="Aptos" panose="020B0004020202020204"/>
              </a:rPr>
              <a:t>Estimate the relationship between a qualitative </a:t>
            </a:r>
            <a:r>
              <a:rPr lang="en-US" b="1" i="1" dirty="0">
                <a:latin typeface="Aptos" panose="020B0004020202020204"/>
              </a:rPr>
              <a:t>dependent variable (outcome) </a:t>
            </a:r>
            <a:r>
              <a:rPr lang="en-US" dirty="0">
                <a:latin typeface="Aptos" panose="020B0004020202020204"/>
              </a:rPr>
              <a:t>and one or more </a:t>
            </a:r>
            <a:r>
              <a:rPr lang="en-US" b="1" i="1" dirty="0">
                <a:latin typeface="Aptos" panose="020B0004020202020204"/>
              </a:rPr>
              <a:t>independent variables (predictor) </a:t>
            </a:r>
            <a:r>
              <a:rPr lang="en-US" dirty="0">
                <a:latin typeface="Aptos" panose="020B0004020202020204"/>
              </a:rPr>
              <a:t>of any type</a:t>
            </a:r>
          </a:p>
          <a:p>
            <a:endParaRPr lang="en-US" dirty="0">
              <a:latin typeface="Aptos" panose="020B0004020202020204"/>
            </a:endParaRPr>
          </a:p>
          <a:p>
            <a:r>
              <a:rPr lang="en-US" b="1" dirty="0"/>
              <a:t>Binary</a:t>
            </a:r>
            <a:r>
              <a:rPr lang="en-US" dirty="0"/>
              <a:t> logistic regression: estimate the relationship between a </a:t>
            </a:r>
            <a:r>
              <a:rPr lang="en-US" b="1" i="1" dirty="0"/>
              <a:t>binary dependent variable (two outcomes) </a:t>
            </a:r>
            <a:r>
              <a:rPr lang="en-US" dirty="0"/>
              <a:t>and one or more independent variables of any type</a:t>
            </a:r>
          </a:p>
          <a:p>
            <a:endParaRPr lang="en-US" dirty="0">
              <a:latin typeface="Aptos" panose="020B0004020202020204"/>
            </a:endParaRPr>
          </a:p>
        </p:txBody>
      </p:sp>
      <p:sp>
        <p:nvSpPr>
          <p:cNvPr id="10" name="TextBox 9">
            <a:extLst>
              <a:ext uri="{FF2B5EF4-FFF2-40B4-BE49-F238E27FC236}">
                <a16:creationId xmlns:a16="http://schemas.microsoft.com/office/drawing/2014/main" id="{B5CDC070-621B-4351-B3EB-584A192C698A}"/>
              </a:ext>
            </a:extLst>
          </p:cNvPr>
          <p:cNvSpPr txBox="1"/>
          <p:nvPr/>
        </p:nvSpPr>
        <p:spPr>
          <a:xfrm>
            <a:off x="1035050" y="6091079"/>
            <a:ext cx="2765501" cy="246221"/>
          </a:xfrm>
          <a:prstGeom prst="rect">
            <a:avLst/>
          </a:prstGeom>
          <a:noFill/>
        </p:spPr>
        <p:txBody>
          <a:bodyPr wrap="none" rtlCol="0">
            <a:spAutoFit/>
          </a:bodyPr>
          <a:lstStyle/>
          <a:p>
            <a:r>
              <a:rPr lang="en-US" sz="1000" dirty="0">
                <a:latin typeface="Aptos" panose="020B0004020202020204"/>
              </a:rPr>
              <a:t>Image: </a:t>
            </a:r>
            <a:r>
              <a:rPr lang="en-US" sz="1000" dirty="0">
                <a:latin typeface="Aptos" panose="020B0004020202020204"/>
                <a:hlinkClick r:id="rId3"/>
              </a:rPr>
              <a:t>https://medium.com/@praveenraj.gowd</a:t>
            </a:r>
            <a:r>
              <a:rPr lang="en-US" sz="1000" dirty="0">
                <a:latin typeface="Aptos" panose="020B0004020202020204"/>
              </a:rPr>
              <a:t>  </a:t>
            </a:r>
          </a:p>
        </p:txBody>
      </p:sp>
    </p:spTree>
    <p:extLst>
      <p:ext uri="{BB962C8B-B14F-4D97-AF65-F5344CB8AC3E}">
        <p14:creationId xmlns:p14="http://schemas.microsoft.com/office/powerpoint/2010/main" val="1597780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Binary logistic regression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Binary variable (dichotomous) is special case of qualitative variable with only two categories</a:t>
            </a:r>
          </a:p>
          <a:p>
            <a:r>
              <a:rPr lang="en-US" dirty="0">
                <a:latin typeface="Aptos" panose="020B0004020202020204" pitchFamily="34" charset="0"/>
              </a:rPr>
              <a:t>Relevant to disease outcome modeling where cases (1) and controls (0) are coded as binary outcomes</a:t>
            </a:r>
          </a:p>
          <a:p>
            <a:r>
              <a:rPr lang="en-US" dirty="0">
                <a:latin typeface="Aptos" panose="020B0004020202020204" pitchFamily="34" charset="0"/>
              </a:rPr>
              <a:t>Multivariable binary logistic regression is used when the goal is to estimate the relationship between a binary dependent variable (outcome) and two or more independent variables (predictors) of any type</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27</a:t>
            </a:fld>
            <a:endParaRPr lang="en-US"/>
          </a:p>
        </p:txBody>
      </p:sp>
    </p:spTree>
    <p:extLst>
      <p:ext uri="{BB962C8B-B14F-4D97-AF65-F5344CB8AC3E}">
        <p14:creationId xmlns:p14="http://schemas.microsoft.com/office/powerpoint/2010/main" val="4160401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Simple logistic regression: basic idea</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28</a:t>
            </a:fld>
            <a:endParaRPr lang="en-US"/>
          </a:p>
        </p:txBody>
      </p:sp>
      <p:pic>
        <p:nvPicPr>
          <p:cNvPr id="8" name="Picture 7">
            <a:extLst>
              <a:ext uri="{FF2B5EF4-FFF2-40B4-BE49-F238E27FC236}">
                <a16:creationId xmlns:a16="http://schemas.microsoft.com/office/drawing/2014/main" id="{BC73A535-0C39-4D45-AEA2-85D691EA84B5}"/>
              </a:ext>
            </a:extLst>
          </p:cNvPr>
          <p:cNvPicPr>
            <a:picLocks noChangeAspect="1"/>
          </p:cNvPicPr>
          <p:nvPr/>
        </p:nvPicPr>
        <p:blipFill>
          <a:blip r:embed="rId2"/>
          <a:stretch>
            <a:fillRect/>
          </a:stretch>
        </p:blipFill>
        <p:spPr>
          <a:xfrm>
            <a:off x="1005840" y="1143000"/>
            <a:ext cx="6400800" cy="4572000"/>
          </a:xfrm>
          <a:prstGeom prst="rect">
            <a:avLst/>
          </a:prstGeom>
        </p:spPr>
      </p:pic>
      <p:sp>
        <p:nvSpPr>
          <p:cNvPr id="10" name="TextBox 9">
            <a:extLst>
              <a:ext uri="{FF2B5EF4-FFF2-40B4-BE49-F238E27FC236}">
                <a16:creationId xmlns:a16="http://schemas.microsoft.com/office/drawing/2014/main" id="{F1A3E0AF-3EA9-42C9-ACCC-8E40C4601026}"/>
              </a:ext>
            </a:extLst>
          </p:cNvPr>
          <p:cNvSpPr txBox="1"/>
          <p:nvPr/>
        </p:nvSpPr>
        <p:spPr>
          <a:xfrm>
            <a:off x="7842250" y="1215549"/>
            <a:ext cx="3892550" cy="1200329"/>
          </a:xfrm>
          <a:prstGeom prst="rect">
            <a:avLst/>
          </a:prstGeom>
          <a:noFill/>
        </p:spPr>
        <p:txBody>
          <a:bodyPr wrap="square" rtlCol="0">
            <a:spAutoFit/>
          </a:bodyPr>
          <a:lstStyle/>
          <a:p>
            <a:r>
              <a:rPr lang="en-US" dirty="0"/>
              <a:t>Example: estimating the impact of age on whether or not a participant has a certain disease. Age is continuous, disease is binary.</a:t>
            </a:r>
          </a:p>
        </p:txBody>
      </p:sp>
      <p:sp>
        <p:nvSpPr>
          <p:cNvPr id="3" name="TextBox 2">
            <a:extLst>
              <a:ext uri="{FF2B5EF4-FFF2-40B4-BE49-F238E27FC236}">
                <a16:creationId xmlns:a16="http://schemas.microsoft.com/office/drawing/2014/main" id="{654F5C91-D051-4375-A679-DF91B861FA96}"/>
              </a:ext>
            </a:extLst>
          </p:cNvPr>
          <p:cNvSpPr txBox="1"/>
          <p:nvPr/>
        </p:nvSpPr>
        <p:spPr>
          <a:xfrm>
            <a:off x="1695450" y="1459855"/>
            <a:ext cx="1486304" cy="461665"/>
          </a:xfrm>
          <a:prstGeom prst="rect">
            <a:avLst/>
          </a:prstGeom>
          <a:solidFill>
            <a:schemeClr val="bg1">
              <a:lumMod val="95000"/>
            </a:schemeClr>
          </a:solidFill>
        </p:spPr>
        <p:txBody>
          <a:bodyPr wrap="none" rtlCol="0">
            <a:spAutoFit/>
          </a:bodyPr>
          <a:lstStyle/>
          <a:p>
            <a:r>
              <a:rPr lang="en-US" sz="1200" dirty="0">
                <a:latin typeface="Lucida Console" panose="020B0609040504020204" pitchFamily="49" charset="0"/>
              </a:rPr>
              <a:t>library(kmed) </a:t>
            </a:r>
          </a:p>
          <a:p>
            <a:r>
              <a:rPr lang="en-US" sz="1200" dirty="0">
                <a:latin typeface="Lucida Console" panose="020B0609040504020204" pitchFamily="49" charset="0"/>
              </a:rPr>
              <a:t>dat &lt;- heart</a:t>
            </a:r>
          </a:p>
        </p:txBody>
      </p:sp>
    </p:spTree>
    <p:extLst>
      <p:ext uri="{BB962C8B-B14F-4D97-AF65-F5344CB8AC3E}">
        <p14:creationId xmlns:p14="http://schemas.microsoft.com/office/powerpoint/2010/main" val="3938692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Simple logistic regression: basic idea</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29</a:t>
            </a:fld>
            <a:endParaRPr lang="en-US"/>
          </a:p>
        </p:txBody>
      </p:sp>
      <p:sp>
        <p:nvSpPr>
          <p:cNvPr id="9" name="Rectangle 8">
            <a:extLst>
              <a:ext uri="{FF2B5EF4-FFF2-40B4-BE49-F238E27FC236}">
                <a16:creationId xmlns:a16="http://schemas.microsoft.com/office/drawing/2014/main" id="{00E6A2D1-4721-4CF0-A87F-625E53ACBABB}"/>
              </a:ext>
            </a:extLst>
          </p:cNvPr>
          <p:cNvSpPr/>
          <p:nvPr/>
        </p:nvSpPr>
        <p:spPr>
          <a:xfrm>
            <a:off x="3559761" y="6284873"/>
            <a:ext cx="5072478" cy="338554"/>
          </a:xfrm>
          <a:prstGeom prst="rect">
            <a:avLst/>
          </a:prstGeom>
        </p:spPr>
        <p:txBody>
          <a:bodyPr wrap="none">
            <a:spAutoFit/>
          </a:bodyPr>
          <a:lstStyle/>
          <a:p>
            <a:pPr algn="ctr"/>
            <a:r>
              <a:rPr lang="en-US" sz="1600" dirty="0">
                <a:hlinkClick r:id="rId2"/>
              </a:rPr>
              <a:t>https://statsandr.com/blog/binary-logistic-regression-in-r/</a:t>
            </a:r>
            <a:r>
              <a:rPr lang="en-US" sz="1600" dirty="0"/>
              <a:t> </a:t>
            </a:r>
          </a:p>
        </p:txBody>
      </p:sp>
      <p:pic>
        <p:nvPicPr>
          <p:cNvPr id="3" name="Picture 2">
            <a:extLst>
              <a:ext uri="{FF2B5EF4-FFF2-40B4-BE49-F238E27FC236}">
                <a16:creationId xmlns:a16="http://schemas.microsoft.com/office/drawing/2014/main" id="{B82BC64D-B490-44B9-9556-964CDC8AB589}"/>
              </a:ext>
            </a:extLst>
          </p:cNvPr>
          <p:cNvPicPr>
            <a:picLocks noChangeAspect="1"/>
          </p:cNvPicPr>
          <p:nvPr/>
        </p:nvPicPr>
        <p:blipFill>
          <a:blip r:embed="rId3"/>
          <a:stretch>
            <a:fillRect/>
          </a:stretch>
        </p:blipFill>
        <p:spPr>
          <a:xfrm>
            <a:off x="1005840" y="1143000"/>
            <a:ext cx="6400800" cy="4572000"/>
          </a:xfrm>
          <a:prstGeom prst="rect">
            <a:avLst/>
          </a:prstGeom>
        </p:spPr>
      </p:pic>
      <p:sp>
        <p:nvSpPr>
          <p:cNvPr id="10" name="TextBox 9">
            <a:extLst>
              <a:ext uri="{FF2B5EF4-FFF2-40B4-BE49-F238E27FC236}">
                <a16:creationId xmlns:a16="http://schemas.microsoft.com/office/drawing/2014/main" id="{FF0F3E55-222D-435E-9680-6E0F02E97DF4}"/>
              </a:ext>
            </a:extLst>
          </p:cNvPr>
          <p:cNvSpPr txBox="1"/>
          <p:nvPr/>
        </p:nvSpPr>
        <p:spPr>
          <a:xfrm>
            <a:off x="7842250" y="1215549"/>
            <a:ext cx="3810000" cy="2585323"/>
          </a:xfrm>
          <a:prstGeom prst="rect">
            <a:avLst/>
          </a:prstGeom>
          <a:noFill/>
        </p:spPr>
        <p:txBody>
          <a:bodyPr wrap="square" rtlCol="0">
            <a:spAutoFit/>
          </a:bodyPr>
          <a:lstStyle/>
          <a:p>
            <a:r>
              <a:rPr lang="en-US" dirty="0"/>
              <a:t>This plot is obtained if a regression line is fit using ordinary least squares.</a:t>
            </a:r>
          </a:p>
          <a:p>
            <a:endParaRPr lang="en-US" dirty="0"/>
          </a:p>
          <a:p>
            <a:r>
              <a:rPr lang="en-US" dirty="0"/>
              <a:t>Regression line goes below 0 and above 1, which doesn’t make sense for these data.</a:t>
            </a:r>
          </a:p>
          <a:p>
            <a:endParaRPr lang="en-US" dirty="0"/>
          </a:p>
          <a:p>
            <a:r>
              <a:rPr lang="en-US" dirty="0"/>
              <a:t>Also, assumptions of normality and homoscedasticity are violated.</a:t>
            </a:r>
          </a:p>
        </p:txBody>
      </p:sp>
    </p:spTree>
    <p:extLst>
      <p:ext uri="{BB962C8B-B14F-4D97-AF65-F5344CB8AC3E}">
        <p14:creationId xmlns:p14="http://schemas.microsoft.com/office/powerpoint/2010/main" val="323602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3</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Epidemiology study designs</a:t>
            </a:r>
          </a:p>
        </p:txBody>
      </p:sp>
    </p:spTree>
    <p:extLst>
      <p:ext uri="{BB962C8B-B14F-4D97-AF65-F5344CB8AC3E}">
        <p14:creationId xmlns:p14="http://schemas.microsoft.com/office/powerpoint/2010/main" val="1863084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Simple logistic regression: basic idea</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30</a:t>
            </a:fld>
            <a:endParaRPr lang="en-US"/>
          </a:p>
        </p:txBody>
      </p:sp>
      <p:pic>
        <p:nvPicPr>
          <p:cNvPr id="3" name="Picture 2">
            <a:extLst>
              <a:ext uri="{FF2B5EF4-FFF2-40B4-BE49-F238E27FC236}">
                <a16:creationId xmlns:a16="http://schemas.microsoft.com/office/drawing/2014/main" id="{647252B0-D94B-40E5-A966-810615F3FD7D}"/>
              </a:ext>
            </a:extLst>
          </p:cNvPr>
          <p:cNvPicPr>
            <a:picLocks noChangeAspect="1"/>
          </p:cNvPicPr>
          <p:nvPr/>
        </p:nvPicPr>
        <p:blipFill>
          <a:blip r:embed="rId2"/>
          <a:stretch>
            <a:fillRect/>
          </a:stretch>
        </p:blipFill>
        <p:spPr>
          <a:xfrm>
            <a:off x="1005840" y="1143000"/>
            <a:ext cx="6400800" cy="4572000"/>
          </a:xfrm>
          <a:prstGeom prst="rect">
            <a:avLst/>
          </a:prstGeom>
        </p:spPr>
      </p:pic>
      <p:sp>
        <p:nvSpPr>
          <p:cNvPr id="10" name="TextBox 9">
            <a:extLst>
              <a:ext uri="{FF2B5EF4-FFF2-40B4-BE49-F238E27FC236}">
                <a16:creationId xmlns:a16="http://schemas.microsoft.com/office/drawing/2014/main" id="{71ED4E64-4FF3-4EEF-9061-1D6586369290}"/>
              </a:ext>
            </a:extLst>
          </p:cNvPr>
          <p:cNvSpPr txBox="1"/>
          <p:nvPr/>
        </p:nvSpPr>
        <p:spPr>
          <a:xfrm>
            <a:off x="7842250" y="1215549"/>
            <a:ext cx="3892550" cy="3970318"/>
          </a:xfrm>
          <a:prstGeom prst="rect">
            <a:avLst/>
          </a:prstGeom>
          <a:noFill/>
        </p:spPr>
        <p:txBody>
          <a:bodyPr wrap="square" rtlCol="0">
            <a:spAutoFit/>
          </a:bodyPr>
          <a:lstStyle/>
          <a:p>
            <a:r>
              <a:rPr lang="en-US" dirty="0"/>
              <a:t>This is how points are fitted using binary logistic regression.  More appropriate.</a:t>
            </a:r>
          </a:p>
          <a:p>
            <a:endParaRPr lang="en-US" dirty="0"/>
          </a:p>
          <a:p>
            <a:r>
              <a:rPr lang="en-US" dirty="0"/>
              <a:t>Sigmoid curve is obtained via transformation of predicted values. </a:t>
            </a:r>
          </a:p>
          <a:p>
            <a:endParaRPr lang="en-US" dirty="0"/>
          </a:p>
          <a:p>
            <a:r>
              <a:rPr lang="en-US" dirty="0"/>
              <a:t>Uses a ‘link function’ that constrains predicted values to be within range of observed values.</a:t>
            </a:r>
          </a:p>
          <a:p>
            <a:endParaRPr lang="en-US" dirty="0"/>
          </a:p>
          <a:p>
            <a:r>
              <a:rPr lang="en-US" dirty="0"/>
              <a:t>Logit function relates probability of disease to linear combination of independent variables.</a:t>
            </a:r>
          </a:p>
        </p:txBody>
      </p:sp>
    </p:spTree>
    <p:extLst>
      <p:ext uri="{BB962C8B-B14F-4D97-AF65-F5344CB8AC3E}">
        <p14:creationId xmlns:p14="http://schemas.microsoft.com/office/powerpoint/2010/main" val="4245004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Logit function</a:t>
            </a:r>
            <a:endParaRPr lang="en-US" dirty="0">
              <a:latin typeface="Aptos" panose="020B00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pPr marL="0" indent="0">
                  <a:spcAft>
                    <a:spcPts val="1200"/>
                  </a:spcAft>
                  <a:buNone/>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𝑜𝑑𝑑𝑠</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𝑑𝑖𝑠𝑒𝑎𝑠𝑒</m:t>
                          </m:r>
                        </m:e>
                      </m:d>
                      <m:r>
                        <a:rPr lang="en-US" b="0" i="1" smtClean="0">
                          <a:latin typeface="Cambria Math" panose="02040503050406030204" pitchFamily="18" charset="0"/>
                        </a:rPr>
                        <m:t>=</m:t>
                      </m:r>
                      <m:r>
                        <a:rPr lang="en-US" b="0" i="1" smtClean="0">
                          <a:latin typeface="Cambria Math" panose="02040503050406030204" pitchFamily="18" charset="0"/>
                        </a:rPr>
                        <m:t>𝑙𝑜𝑔𝑖𝑡</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spcAft>
                    <a:spcPts val="1200"/>
                  </a:spcAft>
                  <a:buNone/>
                </a:pPr>
                <a14:m>
                  <m:oMathPara xmlns:m="http://schemas.openxmlformats.org/officeDocument/2006/math">
                    <m:oMathParaPr>
                      <m:jc m:val="left"/>
                    </m:oMathParaPr>
                    <m:oMath xmlns:m="http://schemas.openxmlformats.org/officeDocument/2006/math">
                      <m:r>
                        <m:rPr>
                          <m:sty m:val="p"/>
                        </m:rPr>
                        <a:rPr lang="en-US" smtClean="0">
                          <a:solidFill>
                            <a:schemeClr val="bg1"/>
                          </a:solidFill>
                          <a:highlight>
                            <a:srgbClr val="FFFFFF"/>
                          </a:highlight>
                          <a:latin typeface="Cambria Math" panose="02040503050406030204" pitchFamily="18" charset="0"/>
                        </a:rPr>
                        <m:t>log</m:t>
                      </m:r>
                      <m:r>
                        <a:rPr lang="en-US" i="1">
                          <a:solidFill>
                            <a:schemeClr val="bg1"/>
                          </a:solidFill>
                          <a:highlight>
                            <a:srgbClr val="FFFFFF"/>
                          </a:highlight>
                          <a:latin typeface="Cambria Math" panose="02040503050406030204" pitchFamily="18" charset="0"/>
                        </a:rPr>
                        <m:t>⁡(</m:t>
                      </m:r>
                      <m:r>
                        <a:rPr lang="en-US" i="1">
                          <a:solidFill>
                            <a:schemeClr val="bg1"/>
                          </a:solidFill>
                          <a:highlight>
                            <a:srgbClr val="FFFFFF"/>
                          </a:highlight>
                          <a:latin typeface="Cambria Math" panose="02040503050406030204" pitchFamily="18" charset="0"/>
                        </a:rPr>
                        <m:t>𝑜𝑑𝑑𝑠</m:t>
                      </m:r>
                      <m:d>
                        <m:dPr>
                          <m:ctrlPr>
                            <a:rPr lang="en-US" i="1">
                              <a:solidFill>
                                <a:schemeClr val="bg1"/>
                              </a:solidFill>
                              <a:highlight>
                                <a:srgbClr val="FFFFFF"/>
                              </a:highlight>
                              <a:latin typeface="Cambria Math" panose="02040503050406030204" pitchFamily="18" charset="0"/>
                            </a:rPr>
                          </m:ctrlPr>
                        </m:dPr>
                        <m:e>
                          <m:r>
                            <a:rPr lang="en-US" i="1">
                              <a:solidFill>
                                <a:schemeClr val="bg1"/>
                              </a:solidFill>
                              <a:highlight>
                                <a:srgbClr val="FFFFFF"/>
                              </a:highlight>
                              <a:latin typeface="Cambria Math" panose="02040503050406030204" pitchFamily="18" charset="0"/>
                            </a:rPr>
                            <m:t>𝑑𝑖𝑠𝑒𝑎𝑠𝑒</m:t>
                          </m:r>
                        </m:e>
                      </m:d>
                      <m:r>
                        <a:rPr lang="en-US" i="1">
                          <a:solidFill>
                            <a:schemeClr val="tx1"/>
                          </a:solidFill>
                          <a:highlight>
                            <a:srgbClr val="FFFFFF"/>
                          </a:highlight>
                          <a:latin typeface="Cambria Math" panose="02040503050406030204" pitchFamily="18" charset="0"/>
                        </a:rPr>
                        <m:t>=</m:t>
                      </m:r>
                      <m:r>
                        <a:rPr lang="en-US" i="1">
                          <a:latin typeface="Cambria Math" panose="02040503050406030204" pitchFamily="18" charset="0"/>
                        </a:rPr>
                        <m:t>𝑙𝑜𝑔</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i="1">
                          <a:latin typeface="Cambria Math" panose="02040503050406030204" pitchFamily="18" charset="0"/>
                        </a:rPr>
                        <m:t>)</m:t>
                      </m:r>
                    </m:oMath>
                  </m:oMathPara>
                </a14:m>
                <a:endParaRPr lang="en-US" i="1" dirty="0">
                  <a:latin typeface="Cambria Math" panose="02040503050406030204" pitchFamily="18" charset="0"/>
                </a:endParaRPr>
              </a:p>
              <a:p>
                <a:pPr marL="0" indent="0">
                  <a:spcAft>
                    <a:spcPts val="1200"/>
                  </a:spcAft>
                  <a:buNone/>
                </a:pPr>
                <a14:m>
                  <m:oMathPara xmlns:m="http://schemas.openxmlformats.org/officeDocument/2006/math">
                    <m:oMathParaPr>
                      <m:jc m:val="left"/>
                    </m:oMathParaPr>
                    <m:oMath xmlns:m="http://schemas.openxmlformats.org/officeDocument/2006/math">
                      <m:r>
                        <m:rPr>
                          <m:sty m:val="p"/>
                        </m:rPr>
                        <a:rPr lang="en-US" smtClean="0">
                          <a:solidFill>
                            <a:schemeClr val="bg1"/>
                          </a:solidFill>
                          <a:highlight>
                            <a:srgbClr val="FFFFFF"/>
                          </a:highlight>
                          <a:latin typeface="Cambria Math" panose="02040503050406030204" pitchFamily="18" charset="0"/>
                        </a:rPr>
                        <m:t>log</m:t>
                      </m:r>
                      <m:r>
                        <a:rPr lang="en-US" i="1">
                          <a:solidFill>
                            <a:schemeClr val="bg1"/>
                          </a:solidFill>
                          <a:highlight>
                            <a:srgbClr val="FFFFFF"/>
                          </a:highlight>
                          <a:latin typeface="Cambria Math" panose="02040503050406030204" pitchFamily="18" charset="0"/>
                        </a:rPr>
                        <m:t>⁡(</m:t>
                      </m:r>
                      <m:r>
                        <a:rPr lang="en-US" i="1">
                          <a:solidFill>
                            <a:schemeClr val="bg1"/>
                          </a:solidFill>
                          <a:highlight>
                            <a:srgbClr val="FFFFFF"/>
                          </a:highlight>
                          <a:latin typeface="Cambria Math" panose="02040503050406030204" pitchFamily="18" charset="0"/>
                        </a:rPr>
                        <m:t>𝑜𝑑𝑑𝑠</m:t>
                      </m:r>
                      <m:d>
                        <m:dPr>
                          <m:ctrlPr>
                            <a:rPr lang="en-US" i="1">
                              <a:solidFill>
                                <a:schemeClr val="bg1"/>
                              </a:solidFill>
                              <a:highlight>
                                <a:srgbClr val="FFFFFF"/>
                              </a:highlight>
                              <a:latin typeface="Cambria Math" panose="02040503050406030204" pitchFamily="18" charset="0"/>
                            </a:rPr>
                          </m:ctrlPr>
                        </m:dPr>
                        <m:e>
                          <m:r>
                            <a:rPr lang="en-US" i="1">
                              <a:solidFill>
                                <a:schemeClr val="bg1"/>
                              </a:solidFill>
                              <a:highlight>
                                <a:srgbClr val="FFFFFF"/>
                              </a:highlight>
                              <a:latin typeface="Cambria Math" panose="02040503050406030204" pitchFamily="18" charset="0"/>
                            </a:rPr>
                            <m:t>𝑑𝑖𝑠𝑒𝑎𝑠𝑒</m:t>
                          </m:r>
                        </m:e>
                      </m:d>
                      <m:r>
                        <a:rPr lang="en-US" i="1">
                          <a:solidFill>
                            <a:schemeClr val="tx1"/>
                          </a:solidFill>
                          <a:highlight>
                            <a:srgbClr val="FFFFFF"/>
                          </a:highlight>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𝜖</m:t>
                      </m:r>
                    </m:oMath>
                  </m:oMathPara>
                </a14:m>
                <a:endParaRPr lang="en-US" i="1" dirty="0">
                  <a:latin typeface="Cambria Math" panose="02040503050406030204" pitchFamily="18" charset="0"/>
                </a:endParaRPr>
              </a:p>
              <a:p>
                <a:pPr marL="0" indent="0">
                  <a:spcAft>
                    <a:spcPts val="1200"/>
                  </a:spcAft>
                  <a:buNone/>
                </a:pPr>
                <a:endParaRPr lang="en-US" i="1" dirty="0">
                  <a:solidFill>
                    <a:schemeClr val="tx1"/>
                  </a:solidFill>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endParaRPr lang="en-US" dirty="0">
                  <a:latin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4A84DC21-B2C1-EE53-80D6-9CB2FDB672B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31</a:t>
            </a:fld>
            <a:endParaRPr lang="en-US"/>
          </a:p>
        </p:txBody>
      </p:sp>
      <p:sp>
        <p:nvSpPr>
          <p:cNvPr id="6" name="TextBox 5">
            <a:extLst>
              <a:ext uri="{FF2B5EF4-FFF2-40B4-BE49-F238E27FC236}">
                <a16:creationId xmlns:a16="http://schemas.microsoft.com/office/drawing/2014/main" id="{79388D66-3F21-425E-828C-A35D202CED85}"/>
              </a:ext>
            </a:extLst>
          </p:cNvPr>
          <p:cNvSpPr txBox="1"/>
          <p:nvPr/>
        </p:nvSpPr>
        <p:spPr>
          <a:xfrm>
            <a:off x="838200" y="4532868"/>
            <a:ext cx="9962792" cy="369332"/>
          </a:xfrm>
          <a:prstGeom prst="rect">
            <a:avLst/>
          </a:prstGeom>
          <a:noFill/>
        </p:spPr>
        <p:txBody>
          <a:bodyPr wrap="none" rtlCol="0">
            <a:spAutoFit/>
          </a:bodyPr>
          <a:lstStyle/>
          <a:p>
            <a:r>
              <a:rPr lang="en-US" dirty="0"/>
              <a:t>*Note that logistic regression is a generalization of ordinary linear regression using the logit link function</a:t>
            </a:r>
          </a:p>
        </p:txBody>
      </p:sp>
    </p:spTree>
    <p:extLst>
      <p:ext uri="{BB962C8B-B14F-4D97-AF65-F5344CB8AC3E}">
        <p14:creationId xmlns:p14="http://schemas.microsoft.com/office/powerpoint/2010/main" val="98660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Logistic regression interpretation</a:t>
            </a:r>
            <a:endParaRPr lang="en-US" dirty="0">
              <a:latin typeface="Aptos" panose="020B00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pPr marL="0" indent="0">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=0</m:t>
                    </m:r>
                  </m:oMath>
                </a14:m>
                <a:r>
                  <a:rPr lang="en-US" dirty="0">
                    <a:latin typeface="Aptos" panose="020B0004020202020204" pitchFamily="34" charset="0"/>
                  </a:rPr>
                  <a:t> no relationship between the dependent and independent variable</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a14:m>
                <a:r>
                  <a:rPr lang="en-US" dirty="0">
                    <a:latin typeface="Aptos" panose="020B0004020202020204" pitchFamily="34" charset="0"/>
                  </a:rPr>
                  <a:t> a relationship exists between the dependent and independent variable</a:t>
                </a:r>
              </a:p>
              <a:p>
                <a:pPr marL="0" indent="0">
                  <a:buNone/>
                </a:pPr>
                <a:endParaRPr lang="en-US" dirty="0">
                  <a:latin typeface="Aptos" panose="020B0004020202020204" pitchFamily="34"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=0</m:t>
                    </m:r>
                  </m:oMath>
                </a14:m>
                <a:r>
                  <a:rPr lang="en-US" dirty="0">
                    <a:latin typeface="Aptos" panose="020B0004020202020204" pitchFamily="34" charset="0"/>
                  </a:rPr>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𝑗</m:t>
                        </m:r>
                      </m:sub>
                    </m:sSub>
                  </m:oMath>
                </a14:m>
                <a:r>
                  <a:rPr lang="en-US" dirty="0">
                    <a:latin typeface="Aptos" panose="020B0004020202020204" pitchFamily="34" charset="0"/>
                  </a:rPr>
                  <a:t> and </a:t>
                </a:r>
                <a14:m>
                  <m:oMath xmlns:m="http://schemas.openxmlformats.org/officeDocument/2006/math">
                    <m:r>
                      <a:rPr lang="en-US" i="1" dirty="0" smtClean="0">
                        <a:latin typeface="Cambria Math" panose="02040503050406030204" pitchFamily="18" charset="0"/>
                      </a:rPr>
                      <m:t>𝑌</m:t>
                    </m:r>
                  </m:oMath>
                </a14:m>
                <a:r>
                  <a:rPr lang="en-US" dirty="0">
                    <a:latin typeface="Aptos" panose="020B0004020202020204" pitchFamily="34" charset="0"/>
                  </a:rPr>
                  <a:t> are independent</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rPr>
                      <m:t>&gt;</m:t>
                    </m:r>
                    <m:r>
                      <a:rPr lang="en-US" i="1">
                        <a:latin typeface="Cambria Math" panose="02040503050406030204" pitchFamily="18" charset="0"/>
                      </a:rPr>
                      <m:t>0</m:t>
                    </m:r>
                  </m:oMath>
                </a14:m>
                <a:r>
                  <a:rPr lang="en-US" dirty="0">
                    <a:latin typeface="Aptos" panose="020B0004020202020204" pitchFamily="34" charset="0"/>
                  </a:rPr>
                  <a:t> probability that </a:t>
                </a:r>
                <a14:m>
                  <m:oMath xmlns:m="http://schemas.openxmlformats.org/officeDocument/2006/math">
                    <m:r>
                      <a:rPr lang="en-US" i="1" dirty="0" smtClean="0">
                        <a:latin typeface="Cambria Math" panose="02040503050406030204" pitchFamily="18" charset="0"/>
                      </a:rPr>
                      <m:t>𝑌</m:t>
                    </m:r>
                    <m:r>
                      <a:rPr lang="en-US" i="1" dirty="0" smtClean="0">
                        <a:latin typeface="Cambria Math" panose="02040503050406030204" pitchFamily="18" charset="0"/>
                      </a:rPr>
                      <m:t>=1 </m:t>
                    </m:r>
                  </m:oMath>
                </a14:m>
                <a:r>
                  <a:rPr lang="en-US" dirty="0">
                    <a:latin typeface="Aptos" panose="020B0004020202020204" pitchFamily="34" charset="0"/>
                  </a:rPr>
                  <a:t>increases with</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𝑗</m:t>
                        </m:r>
                      </m:sub>
                    </m:sSub>
                  </m:oMath>
                </a14:m>
                <a:r>
                  <a:rPr lang="en-US" dirty="0">
                    <a:latin typeface="Aptos" panose="020B0004020202020204" pitchFamily="34" charset="0"/>
                  </a:rPr>
                  <a:t>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=0</m:t>
                    </m:r>
                  </m:oMath>
                </a14:m>
                <a:r>
                  <a:rPr lang="en-US" dirty="0">
                    <a:latin typeface="Aptos" panose="020B0004020202020204" pitchFamily="34" charset="0"/>
                  </a:rPr>
                  <a:t> probability that </a:t>
                </a:r>
                <a14:m>
                  <m:oMath xmlns:m="http://schemas.openxmlformats.org/officeDocument/2006/math">
                    <m:r>
                      <a:rPr lang="en-US" i="1" dirty="0" smtClean="0">
                        <a:latin typeface="Cambria Math" panose="02040503050406030204" pitchFamily="18" charset="0"/>
                      </a:rPr>
                      <m:t>𝑌</m:t>
                    </m:r>
                    <m:r>
                      <a:rPr lang="en-US" i="1" dirty="0" smtClean="0">
                        <a:latin typeface="Cambria Math" panose="02040503050406030204" pitchFamily="18" charset="0"/>
                      </a:rPr>
                      <m:t>=1 </m:t>
                    </m:r>
                  </m:oMath>
                </a14:m>
                <a:r>
                  <a:rPr lang="en-US" dirty="0">
                    <a:latin typeface="Aptos" panose="020B0004020202020204" pitchFamily="34" charset="0"/>
                  </a:rPr>
                  <a:t>decreases with</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𝑗</m:t>
                        </m:r>
                      </m:sub>
                    </m:sSub>
                  </m:oMath>
                </a14:m>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endParaRPr lang="en-US" dirty="0">
                  <a:latin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4A84DC21-B2C1-EE53-80D6-9CB2FDB672BE}"/>
                  </a:ext>
                </a:extLst>
              </p:cNvPr>
              <p:cNvSpPr>
                <a:spLocks noGrp="1" noRot="1" noChangeAspect="1" noMove="1" noResize="1" noEditPoints="1" noAdjustHandles="1" noChangeArrowheads="1" noChangeShapeType="1" noTextEdit="1"/>
              </p:cNvSpPr>
              <p:nvPr>
                <p:ph idx="1"/>
              </p:nvPr>
            </p:nvSpPr>
            <p:spPr>
              <a:blipFill>
                <a:blip r:embed="rId2"/>
                <a:stretch>
                  <a:fillRect l="-1217" t="-1961" r="-2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32</a:t>
            </a:fld>
            <a:endParaRPr lang="en-US"/>
          </a:p>
        </p:txBody>
      </p:sp>
    </p:spTree>
    <p:extLst>
      <p:ext uri="{BB962C8B-B14F-4D97-AF65-F5344CB8AC3E}">
        <p14:creationId xmlns:p14="http://schemas.microsoft.com/office/powerpoint/2010/main" val="4282355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Logistic regression interpretation</a:t>
            </a:r>
            <a:endParaRPr lang="en-US" dirty="0">
              <a:latin typeface="Aptos" panose="020B00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Logistic regression coefficients can be interpreted as odds ratios</a:t>
                </a:r>
              </a:p>
              <a:p>
                <a:r>
                  <a:rPr lang="en-US" dirty="0">
                    <a:latin typeface="Aptos" panose="020B0004020202020204" pitchFamily="34" charset="0"/>
                  </a:rPr>
                  <a:t>Relative odds of outcome of interest, e.g. disease (</a:t>
                </a:r>
                <a14:m>
                  <m:oMath xmlns:m="http://schemas.openxmlformats.org/officeDocument/2006/math">
                    <m:r>
                      <a:rPr lang="en-US" i="1" dirty="0" smtClean="0">
                        <a:latin typeface="Cambria Math" panose="02040503050406030204" pitchFamily="18" charset="0"/>
                      </a:rPr>
                      <m:t>𝑝</m:t>
                    </m:r>
                  </m:oMath>
                </a14:m>
                <a:r>
                  <a:rPr lang="en-US" dirty="0">
                    <a:latin typeface="Aptos" panose="020B0004020202020204" pitchFamily="34" charset="0"/>
                  </a:rPr>
                  <a:t>) or no disease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𝑝</m:t>
                    </m:r>
                  </m:oMath>
                </a14:m>
                <a:r>
                  <a:rPr lang="en-US" dirty="0">
                    <a:latin typeface="Aptos" panose="020B0004020202020204" pitchFamily="34" charset="0"/>
                  </a:rPr>
                  <a:t>)</a:t>
                </a:r>
              </a:p>
              <a:p>
                <a:r>
                  <a:rPr lang="en-US" dirty="0">
                    <a:latin typeface="Aptos" panose="020B0004020202020204" pitchFamily="34" charset="0"/>
                  </a:rPr>
                  <a:t>Odds ratios (OR) can be calculated by exponentiating model coefficients</a:t>
                </a:r>
              </a:p>
              <a:p>
                <a:pPr marL="0" indent="0">
                  <a:buNone/>
                </a:pPr>
                <a:endParaRPr lang="en-US" dirty="0">
                  <a:latin typeface="Aptos" panose="020B0004020202020204" pitchFamily="34"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latin typeface="Aptos" panose="020B0004020202020204" pitchFamily="34" charset="0"/>
                </a:endParaRPr>
              </a:p>
              <a:p>
                <a:endParaRPr lang="en-US" dirty="0">
                  <a:latin typeface="Aptos" panose="020B0004020202020204" pitchFamily="34" charset="0"/>
                </a:endParaRPr>
              </a:p>
              <a:p>
                <a:pPr marL="0" indent="0">
                  <a:buNone/>
                </a:pPr>
                <a:endParaRPr lang="en-US" dirty="0">
                  <a:latin typeface="Aptos" panose="020B0004020202020204" pitchFamily="34" charset="0"/>
                </a:endParaRPr>
              </a:p>
            </p:txBody>
          </p:sp>
        </mc:Choice>
        <mc:Fallback xmlns="">
          <p:sp>
            <p:nvSpPr>
              <p:cNvPr id="3" name="Content Placeholder 2">
                <a:extLst>
                  <a:ext uri="{FF2B5EF4-FFF2-40B4-BE49-F238E27FC236}">
                    <a16:creationId xmlns:a16="http://schemas.microsoft.com/office/drawing/2014/main" id="{4A84DC21-B2C1-EE53-80D6-9CB2FDB672B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33</a:t>
            </a:fld>
            <a:endParaRPr lang="en-US"/>
          </a:p>
        </p:txBody>
      </p:sp>
    </p:spTree>
    <p:extLst>
      <p:ext uri="{BB962C8B-B14F-4D97-AF65-F5344CB8AC3E}">
        <p14:creationId xmlns:p14="http://schemas.microsoft.com/office/powerpoint/2010/main" val="3677204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Logistic regression interpretation (forest plot)</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34</a:t>
            </a:fld>
            <a:endParaRPr lang="en-US"/>
          </a:p>
        </p:txBody>
      </p:sp>
      <p:pic>
        <p:nvPicPr>
          <p:cNvPr id="8" name="Picture 7">
            <a:extLst>
              <a:ext uri="{FF2B5EF4-FFF2-40B4-BE49-F238E27FC236}">
                <a16:creationId xmlns:a16="http://schemas.microsoft.com/office/drawing/2014/main" id="{105E1453-3521-4DCB-B7B2-7247061AB16D}"/>
              </a:ext>
            </a:extLst>
          </p:cNvPr>
          <p:cNvPicPr>
            <a:picLocks noChangeAspect="1"/>
          </p:cNvPicPr>
          <p:nvPr/>
        </p:nvPicPr>
        <p:blipFill>
          <a:blip r:embed="rId2"/>
          <a:stretch>
            <a:fillRect/>
          </a:stretch>
        </p:blipFill>
        <p:spPr>
          <a:xfrm>
            <a:off x="2633266" y="1611313"/>
            <a:ext cx="6925468" cy="4946763"/>
          </a:xfrm>
          <a:prstGeom prst="rect">
            <a:avLst/>
          </a:prstGeom>
        </p:spPr>
      </p:pic>
    </p:spTree>
    <p:extLst>
      <p:ext uri="{BB962C8B-B14F-4D97-AF65-F5344CB8AC3E}">
        <p14:creationId xmlns:p14="http://schemas.microsoft.com/office/powerpoint/2010/main" val="643253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35</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Application to health disparities</a:t>
            </a:r>
          </a:p>
        </p:txBody>
      </p:sp>
    </p:spTree>
    <p:extLst>
      <p:ext uri="{BB962C8B-B14F-4D97-AF65-F5344CB8AC3E}">
        <p14:creationId xmlns:p14="http://schemas.microsoft.com/office/powerpoint/2010/main" val="2527758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9AE76-1B57-4F75-A790-62AD400333BB}"/>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D915BE66-7447-48D7-94E4-47DFF2248EE4}"/>
              </a:ext>
            </a:extLst>
          </p:cNvPr>
          <p:cNvSpPr>
            <a:spLocks noGrp="1"/>
          </p:cNvSpPr>
          <p:nvPr>
            <p:ph type="sldNum" sz="quarter" idx="12"/>
          </p:nvPr>
        </p:nvSpPr>
        <p:spPr/>
        <p:txBody>
          <a:bodyPr/>
          <a:lstStyle/>
          <a:p>
            <a:fld id="{63CA5BDF-CCF5-FD4E-8DB5-0576DCFD5CCF}" type="slidenum">
              <a:rPr lang="en-US" smtClean="0"/>
              <a:t>36</a:t>
            </a:fld>
            <a:endParaRPr lang="en-US"/>
          </a:p>
        </p:txBody>
      </p:sp>
      <p:pic>
        <p:nvPicPr>
          <p:cNvPr id="4" name="Picture 3">
            <a:extLst>
              <a:ext uri="{FF2B5EF4-FFF2-40B4-BE49-F238E27FC236}">
                <a16:creationId xmlns:a16="http://schemas.microsoft.com/office/drawing/2014/main" id="{94021ACC-A431-4A95-AF89-C571199A5D75}"/>
              </a:ext>
            </a:extLst>
          </p:cNvPr>
          <p:cNvPicPr>
            <a:picLocks noChangeAspect="1"/>
          </p:cNvPicPr>
          <p:nvPr/>
        </p:nvPicPr>
        <p:blipFill>
          <a:blip r:embed="rId2"/>
          <a:stretch>
            <a:fillRect/>
          </a:stretch>
        </p:blipFill>
        <p:spPr>
          <a:xfrm>
            <a:off x="1974666" y="219621"/>
            <a:ext cx="8242669" cy="6418759"/>
          </a:xfrm>
          <a:prstGeom prst="rect">
            <a:avLst/>
          </a:prstGeom>
        </p:spPr>
      </p:pic>
    </p:spTree>
    <p:extLst>
      <p:ext uri="{BB962C8B-B14F-4D97-AF65-F5344CB8AC3E}">
        <p14:creationId xmlns:p14="http://schemas.microsoft.com/office/powerpoint/2010/main" val="3045778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Regression study design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t>We have discussed how regression works</a:t>
            </a:r>
          </a:p>
          <a:p>
            <a:r>
              <a:rPr lang="en-US" dirty="0">
                <a:latin typeface="Aptos" panose="020B0004020202020204" pitchFamily="34" charset="0"/>
              </a:rPr>
              <a:t>Study design is equally if not more important</a:t>
            </a:r>
          </a:p>
          <a:p>
            <a:r>
              <a:rPr lang="en-US" dirty="0">
                <a:latin typeface="Aptos" panose="020B0004020202020204" pitchFamily="34" charset="0"/>
              </a:rPr>
              <a:t>First step is </a:t>
            </a:r>
            <a:r>
              <a:rPr lang="en-US" b="1" i="1" dirty="0">
                <a:latin typeface="Aptos" panose="020B0004020202020204" pitchFamily="34" charset="0"/>
              </a:rPr>
              <a:t>model specification </a:t>
            </a:r>
            <a:r>
              <a:rPr lang="en-US" dirty="0">
                <a:latin typeface="Aptos" panose="020B0004020202020204" pitchFamily="34" charset="0"/>
              </a:rPr>
              <a:t>– figuring out which independent variables should be included in your health outcome model</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37</a:t>
            </a:fld>
            <a:endParaRPr lang="en-US"/>
          </a:p>
        </p:txBody>
      </p:sp>
    </p:spTree>
    <p:extLst>
      <p:ext uri="{BB962C8B-B14F-4D97-AF65-F5344CB8AC3E}">
        <p14:creationId xmlns:p14="http://schemas.microsoft.com/office/powerpoint/2010/main" val="834958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Variable selection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lnSpcReduction="10000"/>
          </a:bodyPr>
          <a:lstStyle/>
          <a:p>
            <a:r>
              <a:rPr lang="en-US" dirty="0"/>
              <a:t>Ascertain which variables are going to be included in the model</a:t>
            </a:r>
          </a:p>
          <a:p>
            <a:r>
              <a:rPr lang="en-US" dirty="0"/>
              <a:t>Optimal way to develop a model is to specify in advance which variables will be included in the model based on expert clinical reasoning</a:t>
            </a:r>
          </a:p>
          <a:p>
            <a:r>
              <a:rPr lang="en-US" dirty="0"/>
              <a:t>Two things to avoid:</a:t>
            </a:r>
          </a:p>
          <a:p>
            <a:r>
              <a:rPr lang="en-US" dirty="0">
                <a:latin typeface="Aptos" panose="020B0004020202020204" pitchFamily="34" charset="0"/>
              </a:rPr>
              <a:t>Prescreening – prune larger set of candidate covariates into smaller set using univariable model with significance threshold</a:t>
            </a:r>
          </a:p>
          <a:p>
            <a:r>
              <a:rPr lang="en-US" dirty="0">
                <a:latin typeface="Aptos" panose="020B0004020202020204" pitchFamily="34" charset="0"/>
              </a:rPr>
              <a:t>Excluding covariates that are not significant in final model</a:t>
            </a:r>
          </a:p>
          <a:p>
            <a:pPr lvl="1"/>
            <a:r>
              <a:rPr lang="en-US" dirty="0">
                <a:latin typeface="Aptos" panose="020B0004020202020204" pitchFamily="34" charset="0"/>
              </a:rPr>
              <a:t>Might exclude covariate of clinical utility and/or with effects on model (i.e. confounder)</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38</a:t>
            </a:fld>
            <a:endParaRPr lang="en-US"/>
          </a:p>
        </p:txBody>
      </p:sp>
    </p:spTree>
    <p:extLst>
      <p:ext uri="{BB962C8B-B14F-4D97-AF65-F5344CB8AC3E}">
        <p14:creationId xmlns:p14="http://schemas.microsoft.com/office/powerpoint/2010/main" val="3859503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Variable selection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t>Stepwise regression – number of covariates in model reduced</a:t>
            </a:r>
          </a:p>
          <a:p>
            <a:r>
              <a:rPr lang="en-US" dirty="0">
                <a:latin typeface="Aptos" panose="020B0004020202020204" pitchFamily="34" charset="0"/>
              </a:rPr>
              <a:t>Forward selection: starting from no covariates in the model and adding in one term at a time</a:t>
            </a:r>
          </a:p>
          <a:p>
            <a:r>
              <a:rPr lang="en-US" dirty="0"/>
              <a:t>Backward elimination: starting from a full model with all covariates included (possibly including interaction terms) and removing 1 term at a time</a:t>
            </a:r>
          </a:p>
          <a:p>
            <a:r>
              <a:rPr lang="en-US" dirty="0"/>
              <a:t>Bidirectional selection (also referred to as simply ‘stepwise regression’ in some software applications): a hybrid of the forward selection and backward elimination algorithms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39</a:t>
            </a:fld>
            <a:endParaRPr lang="en-US"/>
          </a:p>
        </p:txBody>
      </p:sp>
    </p:spTree>
    <p:extLst>
      <p:ext uri="{BB962C8B-B14F-4D97-AF65-F5344CB8AC3E}">
        <p14:creationId xmlns:p14="http://schemas.microsoft.com/office/powerpoint/2010/main" val="348371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a:xfrm>
            <a:off x="838200" y="365125"/>
            <a:ext cx="3990243" cy="1325563"/>
          </a:xfrm>
        </p:spPr>
        <p:txBody>
          <a:bodyPr/>
          <a:lstStyle/>
          <a:p>
            <a:r>
              <a:rPr lang="en-US" dirty="0">
                <a:solidFill>
                  <a:srgbClr val="0E2C4D"/>
                </a:solidFill>
                <a:latin typeface="Aptos" panose="020B0004020202020204" pitchFamily="34" charset="0"/>
              </a:rPr>
              <a:t>Epidemiology study designs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4</a:t>
            </a:fld>
            <a:endParaRPr lang="en-US"/>
          </a:p>
        </p:txBody>
      </p:sp>
      <p:pic>
        <p:nvPicPr>
          <p:cNvPr id="8" name="Picture 7">
            <a:extLst>
              <a:ext uri="{FF2B5EF4-FFF2-40B4-BE49-F238E27FC236}">
                <a16:creationId xmlns:a16="http://schemas.microsoft.com/office/drawing/2014/main" id="{1E2E2807-978C-4B29-BE81-F094F6411C83}"/>
              </a:ext>
            </a:extLst>
          </p:cNvPr>
          <p:cNvPicPr>
            <a:picLocks noChangeAspect="1"/>
          </p:cNvPicPr>
          <p:nvPr/>
        </p:nvPicPr>
        <p:blipFill>
          <a:blip r:embed="rId2"/>
          <a:stretch>
            <a:fillRect/>
          </a:stretch>
        </p:blipFill>
        <p:spPr>
          <a:xfrm>
            <a:off x="5080489" y="319088"/>
            <a:ext cx="4762500" cy="5676900"/>
          </a:xfrm>
          <a:prstGeom prst="rect">
            <a:avLst/>
          </a:prstGeom>
        </p:spPr>
      </p:pic>
      <p:sp>
        <p:nvSpPr>
          <p:cNvPr id="7" name="TextBox 6">
            <a:extLst>
              <a:ext uri="{FF2B5EF4-FFF2-40B4-BE49-F238E27FC236}">
                <a16:creationId xmlns:a16="http://schemas.microsoft.com/office/drawing/2014/main" id="{C03D5DA7-253D-4A57-96BF-BAB1F01731E1}"/>
              </a:ext>
            </a:extLst>
          </p:cNvPr>
          <p:cNvSpPr txBox="1"/>
          <p:nvPr/>
        </p:nvSpPr>
        <p:spPr>
          <a:xfrm>
            <a:off x="4623041" y="6111558"/>
            <a:ext cx="5359159" cy="246221"/>
          </a:xfrm>
          <a:prstGeom prst="rect">
            <a:avLst/>
          </a:prstGeom>
          <a:noFill/>
        </p:spPr>
        <p:txBody>
          <a:bodyPr wrap="none" rtlCol="0">
            <a:spAutoFit/>
          </a:bodyPr>
          <a:lstStyle/>
          <a:p>
            <a:r>
              <a:rPr lang="en-US" sz="1000" dirty="0">
                <a:latin typeface="Aptos" panose="020B0004020202020204"/>
              </a:rPr>
              <a:t>Image: </a:t>
            </a:r>
            <a:r>
              <a:rPr lang="en-US" sz="1000" dirty="0">
                <a:latin typeface="Aptos" panose="020B0004020202020204"/>
                <a:hlinkClick r:id="rId3"/>
              </a:rPr>
              <a:t>https://cisncancer.org/research/how_cancer_is_studied/epidemiological/study_types.html</a:t>
            </a:r>
            <a:endParaRPr lang="en-US" sz="1000" dirty="0">
              <a:latin typeface="Aptos" panose="020B0004020202020204"/>
            </a:endParaRPr>
          </a:p>
        </p:txBody>
      </p:sp>
    </p:spTree>
    <p:extLst>
      <p:ext uri="{BB962C8B-B14F-4D97-AF65-F5344CB8AC3E}">
        <p14:creationId xmlns:p14="http://schemas.microsoft.com/office/powerpoint/2010/main" val="4162561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Regularized (penalized) regression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lnSpcReduction="10000"/>
          </a:bodyPr>
          <a:lstStyle/>
          <a:p>
            <a:r>
              <a:rPr lang="en-US" dirty="0"/>
              <a:t>Well-suited for cases where the number of covariates is large relative to the number of observations in the data set</a:t>
            </a:r>
          </a:p>
          <a:p>
            <a:r>
              <a:rPr lang="en-US" dirty="0">
                <a:latin typeface="Aptos" panose="020B0004020202020204" pitchFamily="34" charset="0"/>
              </a:rPr>
              <a:t>Model penalizes inclusion of too many covariates</a:t>
            </a:r>
          </a:p>
          <a:p>
            <a:r>
              <a:rPr lang="en-US" dirty="0">
                <a:latin typeface="Aptos" panose="020B0004020202020204" pitchFamily="34" charset="0"/>
              </a:rPr>
              <a:t>Ridge regression – covariates are shrunk towards zero, thus stabilizing the covariate effects</a:t>
            </a:r>
          </a:p>
          <a:p>
            <a:r>
              <a:rPr lang="en-US" dirty="0">
                <a:latin typeface="Aptos" panose="020B0004020202020204" pitchFamily="34" charset="0"/>
              </a:rPr>
              <a:t>Lasso regression – in addition to regression shrinkage, the algorithm also implements model selection by forcing some of the model coefficients to be zero </a:t>
            </a:r>
          </a:p>
          <a:p>
            <a:r>
              <a:rPr lang="en-US" dirty="0">
                <a:latin typeface="Aptos" panose="020B0004020202020204" pitchFamily="34" charset="0"/>
              </a:rPr>
              <a:t>Elastic net regression – hybrid approach of both ridge and lasso regression</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40</a:t>
            </a:fld>
            <a:endParaRPr lang="en-US"/>
          </a:p>
        </p:txBody>
      </p:sp>
    </p:spTree>
    <p:extLst>
      <p:ext uri="{BB962C8B-B14F-4D97-AF65-F5344CB8AC3E}">
        <p14:creationId xmlns:p14="http://schemas.microsoft.com/office/powerpoint/2010/main" val="2584170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Multivariable regression for health disparities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What does this all mean for health disparities? Utility of multivariable regression</a:t>
            </a:r>
          </a:p>
          <a:p>
            <a:r>
              <a:rPr lang="en-US" dirty="0">
                <a:latin typeface="Aptos" panose="020B0004020202020204" pitchFamily="34" charset="0"/>
              </a:rPr>
              <a:t>Modeling health outcomes with race/ethnicity (SIRE) and base covariates (age &amp; sex) can tell us if we have a disparity</a:t>
            </a:r>
          </a:p>
          <a:p>
            <a:pPr lvl="1"/>
            <a:r>
              <a:rPr lang="en-US" dirty="0">
                <a:latin typeface="Aptos" panose="020B0004020202020204" pitchFamily="34" charset="0"/>
              </a:rPr>
              <a:t>Significantly positive or negative coefficient for race/ethnicity term in model</a:t>
            </a:r>
          </a:p>
          <a:p>
            <a:r>
              <a:rPr lang="en-US" dirty="0">
                <a:latin typeface="Aptos" panose="020B0004020202020204" pitchFamily="34" charset="0"/>
              </a:rPr>
              <a:t>Adding other potential predictors in the model can tell us if the effect of race/ethnicity on the health outcome of interest is attenuated – meaning that these risk factors ‘explain’ the disparity (to some extent)</a:t>
            </a:r>
          </a:p>
          <a:p>
            <a:pPr lvl="1"/>
            <a:r>
              <a:rPr lang="en-US" dirty="0">
                <a:latin typeface="Aptos" panose="020B0004020202020204" pitchFamily="34" charset="0"/>
              </a:rPr>
              <a:t>Social determinants of health (SDOH)</a:t>
            </a:r>
          </a:p>
          <a:p>
            <a:pPr lvl="1"/>
            <a:r>
              <a:rPr lang="en-US" dirty="0">
                <a:latin typeface="Aptos" panose="020B0004020202020204" pitchFamily="34" charset="0"/>
              </a:rPr>
              <a:t>Genetic ancestry (GA)</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41</a:t>
            </a:fld>
            <a:endParaRPr lang="en-US"/>
          </a:p>
        </p:txBody>
      </p:sp>
    </p:spTree>
    <p:extLst>
      <p:ext uri="{BB962C8B-B14F-4D97-AF65-F5344CB8AC3E}">
        <p14:creationId xmlns:p14="http://schemas.microsoft.com/office/powerpoint/2010/main" val="2298424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Multivariable regression for health disparities</a:t>
            </a:r>
            <a:endParaRPr lang="en-US" dirty="0">
              <a:latin typeface="Aptos" panose="020B00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fontScale="92500"/>
              </a:bodyPr>
              <a:lstStyle/>
              <a:p>
                <a:r>
                  <a:rPr lang="en-US" dirty="0">
                    <a:latin typeface="Aptos" panose="020B0004020202020204" pitchFamily="34" charset="0"/>
                  </a:rPr>
                  <a:t>Unadjusted model</a:t>
                </a:r>
              </a:p>
              <a:p>
                <a:pPr marL="0" indent="0">
                  <a:buNone/>
                </a:pPr>
                <a14:m>
                  <m:oMathPara xmlns:m="http://schemas.openxmlformats.org/officeDocument/2006/math">
                    <m:oMathParaPr>
                      <m:jc m:val="left"/>
                    </m:oMathParaPr>
                    <m:oMath xmlns:m="http://schemas.openxmlformats.org/officeDocument/2006/math">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num>
                        <m:den>
                          <m:r>
                            <a:rPr lang="en-US" sz="2400" b="0" i="1" smtClean="0">
                              <a:latin typeface="Cambria Math" panose="02040503050406030204" pitchFamily="18" charset="0"/>
                            </a:rPr>
                            <m:t>1−</m:t>
                          </m:r>
                          <m:r>
                            <a:rPr lang="en-US" sz="2400" b="0" i="1" smtClean="0">
                              <a:latin typeface="Cambria Math" panose="02040503050406030204" pitchFamily="18" charset="0"/>
                            </a:rPr>
                            <m:t>𝑝</m:t>
                          </m:r>
                        </m:den>
                      </m:f>
                      <m:r>
                        <a:rPr lang="en-US" sz="2400" b="0" i="1" smtClean="0">
                          <a:latin typeface="Cambria Math" panose="02040503050406030204" pitchFamily="18" charset="0"/>
                        </a:rPr>
                        <m:t>)</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𝑈𝑛𝑎𝑑𝑗</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𝑆𝐼𝑅𝐸</m:t>
                          </m:r>
                        </m:sub>
                      </m:sSub>
                      <m:r>
                        <a:rPr lang="en-US" sz="2400" b="0" i="1" smtClean="0">
                          <a:latin typeface="Cambria Math" panose="02040503050406030204" pitchFamily="18" charset="0"/>
                        </a:rPr>
                        <m:t>𝑆𝐼𝑅𝐸</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𝐴𝑔𝑒</m:t>
                          </m:r>
                        </m:sub>
                      </m:sSub>
                      <m:r>
                        <a:rPr lang="en-US" sz="2400" b="0" i="1" smtClean="0">
                          <a:latin typeface="Cambria Math" panose="02040503050406030204" pitchFamily="18" charset="0"/>
                          <a:ea typeface="Cambria Math" panose="02040503050406030204" pitchFamily="18" charset="0"/>
                        </a:rPr>
                        <m:t>𝐴𝑔𝑒</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𝑆𝑒𝑥</m:t>
                          </m:r>
                        </m:sub>
                      </m:sSub>
                      <m:r>
                        <a:rPr lang="en-US" sz="2400" b="0" i="1" smtClean="0">
                          <a:latin typeface="Cambria Math" panose="02040503050406030204" pitchFamily="18" charset="0"/>
                          <a:ea typeface="Cambria Math" panose="02040503050406030204" pitchFamily="18" charset="0"/>
                        </a:rPr>
                        <m:t>𝑆𝑒𝑥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𝜖</m:t>
                      </m:r>
                    </m:oMath>
                  </m:oMathPara>
                </a14:m>
                <a:endParaRPr lang="en-US" sz="2400" dirty="0">
                  <a:latin typeface="Aptos" panose="020B0004020202020204" pitchFamily="34" charset="0"/>
                </a:endParaRPr>
              </a:p>
              <a:p>
                <a:r>
                  <a:rPr lang="en-US" dirty="0">
                    <a:latin typeface="Aptos" panose="020B0004020202020204" pitchFamily="34" charset="0"/>
                  </a:rPr>
                  <a:t>Adjusted model</a:t>
                </a:r>
              </a:p>
              <a:p>
                <a:pPr marL="0" indent="0">
                  <a:buNone/>
                </a:pPr>
                <a14:m>
                  <m:oMathPara xmlns:m="http://schemas.openxmlformats.org/officeDocument/2006/math">
                    <m:oMathParaPr>
                      <m:jc m:val="left"/>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𝑝</m:t>
                                  </m:r>
                                </m:num>
                                <m:den>
                                  <m:r>
                                    <a:rPr lang="en-US" sz="2400" i="1">
                                      <a:latin typeface="Cambria Math" panose="02040503050406030204" pitchFamily="18" charset="0"/>
                                    </a:rPr>
                                    <m:t>1−</m:t>
                                  </m:r>
                                  <m:r>
                                    <a:rPr lang="en-US" sz="2400" i="1">
                                      <a:latin typeface="Cambria Math" panose="02040503050406030204" pitchFamily="18" charset="0"/>
                                    </a:rPr>
                                    <m:t>𝑝</m:t>
                                  </m:r>
                                </m:den>
                              </m:f>
                            </m:e>
                          </m:d>
                        </m:e>
                      </m:func>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𝐴𝑑𝑗</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𝑆𝐼𝑅𝐸</m:t>
                          </m:r>
                        </m:sub>
                      </m:sSub>
                      <m:r>
                        <a:rPr lang="en-US" sz="2400" i="1">
                          <a:latin typeface="Cambria Math" panose="02040503050406030204" pitchFamily="18" charset="0"/>
                        </a:rPr>
                        <m:t>𝑆𝐼𝑅𝐸</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𝑆𝐸𝐷</m:t>
                          </m:r>
                        </m:sub>
                      </m:sSub>
                      <m:r>
                        <a:rPr lang="en-US" sz="2400" b="0" i="1" smtClean="0">
                          <a:latin typeface="Cambria Math" panose="02040503050406030204" pitchFamily="18" charset="0"/>
                          <a:ea typeface="Cambria Math" panose="02040503050406030204" pitchFamily="18" charset="0"/>
                        </a:rPr>
                        <m:t>𝑆𝐸𝐷</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𝐴𝑔𝑒</m:t>
                          </m:r>
                        </m:sub>
                      </m:sSub>
                      <m:r>
                        <a:rPr lang="en-US" sz="2400" i="1">
                          <a:latin typeface="Cambria Math" panose="02040503050406030204" pitchFamily="18" charset="0"/>
                          <a:ea typeface="Cambria Math" panose="02040503050406030204" pitchFamily="18" charset="0"/>
                        </a:rPr>
                        <m:t>𝐴𝑔𝑒</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𝑆𝑒𝑥</m:t>
                          </m:r>
                        </m:sub>
                      </m:sSub>
                      <m:r>
                        <a:rPr lang="en-US" sz="2400" i="1">
                          <a:latin typeface="Cambria Math" panose="02040503050406030204" pitchFamily="18" charset="0"/>
                          <a:ea typeface="Cambria Math" panose="02040503050406030204" pitchFamily="18" charset="0"/>
                        </a:rPr>
                        <m:t>𝑆𝑒𝑥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𝜖</m:t>
                      </m:r>
                    </m:oMath>
                  </m:oMathPara>
                </a14:m>
                <a:endParaRPr lang="en-US" sz="2400" dirty="0">
                  <a:latin typeface="Aptos" panose="020B0004020202020204" pitchFamily="34" charset="0"/>
                </a:endParaRPr>
              </a:p>
              <a:p>
                <a:r>
                  <a:rPr lang="en-US" dirty="0">
                    <a:latin typeface="Aptos" panose="020B0004020202020204" pitchFamily="34" charset="0"/>
                  </a:rPr>
                  <a:t>Comparison</a:t>
                </a:r>
              </a:p>
              <a:p>
                <a:pPr marL="0" indent="0">
                  <a:buNone/>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ea typeface="Cambria Math" panose="02040503050406030204" pitchFamily="18" charset="0"/>
                        </a:rPr>
                        <m:t>A</m:t>
                      </m:r>
                      <m:r>
                        <a:rPr lang="en-US" b="0" i="1" smtClean="0">
                          <a:latin typeface="Cambria Math" panose="02040503050406030204" pitchFamily="18" charset="0"/>
                          <a:ea typeface="Cambria Math" panose="02040503050406030204" pitchFamily="18" charset="0"/>
                        </a:rPr>
                        <m:t>𝑡𝑡𝑒𝑛𝑢𝑎𝑡𝑖𝑜𝑛</m:t>
                      </m:r>
                      <m:r>
                        <a:rPr lang="en-US" b="0" i="1" smtClean="0">
                          <a:latin typeface="Cambria Math" panose="02040503050406030204" pitchFamily="18" charset="0"/>
                          <a:ea typeface="Cambria Math" panose="02040503050406030204" pitchFamily="18" charset="0"/>
                        </a:rPr>
                        <m:t>=</m:t>
                      </m:r>
                      <m:f>
                        <m:fPr>
                          <m:type m:val="lin"/>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𝑈𝑛𝑎𝑑𝑗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𝑆𝐼𝑅𝐸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𝐴𝑑𝑗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𝑆𝐼𝑅𝐸</m:t>
                              </m:r>
                            </m:sub>
                          </m:sSub>
                          <m:r>
                            <a:rPr lang="en-US" b="0" i="1" smtClean="0">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𝑈𝑛𝑎𝑑𝑗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𝑆𝐼𝑅𝐸</m:t>
                              </m:r>
                            </m:sub>
                          </m:sSub>
                        </m:den>
                      </m:f>
                    </m:oMath>
                  </m:oMathPara>
                </a14:m>
                <a:endParaRPr lang="en-US" dirty="0">
                  <a:latin typeface="Aptos" panose="020B0004020202020204" pitchFamily="34" charset="0"/>
                </a:endParaRPr>
              </a:p>
              <a:p>
                <a:pPr marL="0" indent="0">
                  <a:buNone/>
                </a:pPr>
                <a:endParaRPr lang="en-US" dirty="0">
                  <a:latin typeface="Aptos" panose="020B0004020202020204" pitchFamily="34" charset="0"/>
                </a:endParaRPr>
              </a:p>
              <a:p>
                <a:pPr marL="0" indent="0">
                  <a:buNone/>
                </a:pPr>
                <a:r>
                  <a:rPr lang="en-US" dirty="0">
                    <a:latin typeface="Aptos" panose="020B0004020202020204" pitchFamily="34" charset="0"/>
                  </a:rPr>
                  <a:t>**We will return to this in the next session on social determinants of health</a:t>
                </a:r>
              </a:p>
            </p:txBody>
          </p:sp>
        </mc:Choice>
        <mc:Fallback xmlns="">
          <p:sp>
            <p:nvSpPr>
              <p:cNvPr id="3" name="Content Placeholder 2">
                <a:extLst>
                  <a:ext uri="{FF2B5EF4-FFF2-40B4-BE49-F238E27FC236}">
                    <a16:creationId xmlns:a16="http://schemas.microsoft.com/office/drawing/2014/main" id="{4A84DC21-B2C1-EE53-80D6-9CB2FDB672BE}"/>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42</a:t>
            </a:fld>
            <a:endParaRPr lang="en-US"/>
          </a:p>
        </p:txBody>
      </p:sp>
    </p:spTree>
    <p:extLst>
      <p:ext uri="{BB962C8B-B14F-4D97-AF65-F5344CB8AC3E}">
        <p14:creationId xmlns:p14="http://schemas.microsoft.com/office/powerpoint/2010/main" val="2182265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43</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Examples</a:t>
            </a:r>
          </a:p>
        </p:txBody>
      </p:sp>
    </p:spTree>
    <p:extLst>
      <p:ext uri="{BB962C8B-B14F-4D97-AF65-F5344CB8AC3E}">
        <p14:creationId xmlns:p14="http://schemas.microsoft.com/office/powerpoint/2010/main" val="2042789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90D038-EF7E-4BC5-9564-20C5B8ECE263}"/>
              </a:ext>
            </a:extLst>
          </p:cNvPr>
          <p:cNvPicPr>
            <a:picLocks noChangeAspect="1"/>
          </p:cNvPicPr>
          <p:nvPr/>
        </p:nvPicPr>
        <p:blipFill>
          <a:blip r:embed="rId2"/>
          <a:stretch>
            <a:fillRect/>
          </a:stretch>
        </p:blipFill>
        <p:spPr>
          <a:xfrm>
            <a:off x="1440382" y="0"/>
            <a:ext cx="6105525" cy="6762750"/>
          </a:xfrm>
          <a:prstGeom prst="rect">
            <a:avLst/>
          </a:prstGeom>
        </p:spPr>
      </p:pic>
      <p:sp>
        <p:nvSpPr>
          <p:cNvPr id="2" name="Date Placeholder 1">
            <a:extLst>
              <a:ext uri="{FF2B5EF4-FFF2-40B4-BE49-F238E27FC236}">
                <a16:creationId xmlns:a16="http://schemas.microsoft.com/office/drawing/2014/main" id="{147BE4D9-815B-4B04-A96D-824083FF8E57}"/>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FB60E6B9-B813-4A1A-B832-B585F6CEF028}"/>
              </a:ext>
            </a:extLst>
          </p:cNvPr>
          <p:cNvSpPr>
            <a:spLocks noGrp="1"/>
          </p:cNvSpPr>
          <p:nvPr>
            <p:ph type="sldNum" sz="quarter" idx="12"/>
          </p:nvPr>
        </p:nvSpPr>
        <p:spPr/>
        <p:txBody>
          <a:bodyPr/>
          <a:lstStyle/>
          <a:p>
            <a:fld id="{26AC602F-F9E8-431C-9138-17AD382D3EAF}" type="slidenum">
              <a:rPr lang="en-US" smtClean="0"/>
              <a:t>44</a:t>
            </a:fld>
            <a:endParaRPr lang="en-US"/>
          </a:p>
        </p:txBody>
      </p:sp>
      <p:grpSp>
        <p:nvGrpSpPr>
          <p:cNvPr id="7" name="Group 6"/>
          <p:cNvGrpSpPr>
            <a:grpSpLocks noChangeAspect="1"/>
          </p:cNvGrpSpPr>
          <p:nvPr/>
        </p:nvGrpSpPr>
        <p:grpSpPr>
          <a:xfrm>
            <a:off x="8279170" y="1492949"/>
            <a:ext cx="1462356" cy="1765001"/>
            <a:chOff x="8610600" y="1675107"/>
            <a:chExt cx="2882019" cy="3478471"/>
          </a:xfrm>
        </p:grpSpPr>
        <p:pic>
          <p:nvPicPr>
            <p:cNvPr id="5" name="Picture 4">
              <a:extLst>
                <a:ext uri="{FF2B5EF4-FFF2-40B4-BE49-F238E27FC236}">
                  <a16:creationId xmlns:a16="http://schemas.microsoft.com/office/drawing/2014/main" id="{BCC0733E-F558-4CB4-A4D9-B36AC9B269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10600" y="1675107"/>
              <a:ext cx="2882019" cy="3478471"/>
            </a:xfrm>
            <a:prstGeom prst="rect">
              <a:avLst/>
            </a:prstGeom>
          </p:spPr>
        </p:pic>
        <p:sp>
          <p:nvSpPr>
            <p:cNvPr id="6" name="Rectangle 5">
              <a:extLst>
                <a:ext uri="{FF2B5EF4-FFF2-40B4-BE49-F238E27FC236}">
                  <a16:creationId xmlns:a16="http://schemas.microsoft.com/office/drawing/2014/main" id="{07406A76-7C21-4B4F-B923-8A4D50D94B9D}"/>
                </a:ext>
              </a:extLst>
            </p:cNvPr>
            <p:cNvSpPr/>
            <p:nvPr/>
          </p:nvSpPr>
          <p:spPr>
            <a:xfrm rot="228528">
              <a:off x="9094150" y="3716421"/>
              <a:ext cx="1302750" cy="64034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8474011" y="2460352"/>
            <a:ext cx="834396" cy="461665"/>
          </a:xfrm>
          <a:prstGeom prst="rect">
            <a:avLst/>
          </a:prstGeom>
          <a:noFill/>
        </p:spPr>
        <p:txBody>
          <a:bodyPr wrap="none" rtlCol="0">
            <a:spAutoFit/>
          </a:bodyPr>
          <a:lstStyle/>
          <a:p>
            <a:r>
              <a:rPr lang="en-US" sz="1200" b="1" dirty="0"/>
              <a:t>Shashwat </a:t>
            </a:r>
          </a:p>
          <a:p>
            <a:pPr algn="ctr"/>
            <a:r>
              <a:rPr lang="en-US" sz="1200" b="1" dirty="0"/>
              <a:t>Nagar</a:t>
            </a:r>
          </a:p>
        </p:txBody>
      </p:sp>
      <p:pic>
        <p:nvPicPr>
          <p:cNvPr id="9" name="Picture 8">
            <a:extLst>
              <a:ext uri="{FF2B5EF4-FFF2-40B4-BE49-F238E27FC236}">
                <a16:creationId xmlns:a16="http://schemas.microsoft.com/office/drawing/2014/main" id="{0C3D7C17-F1A0-4125-85D9-8CBB7C5D80A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6286" b="6204"/>
          <a:stretch/>
        </p:blipFill>
        <p:spPr>
          <a:xfrm>
            <a:off x="8279170" y="3471911"/>
            <a:ext cx="1462356" cy="1920547"/>
          </a:xfrm>
          <a:prstGeom prst="rect">
            <a:avLst/>
          </a:prstGeom>
        </p:spPr>
      </p:pic>
      <p:pic>
        <p:nvPicPr>
          <p:cNvPr id="10" name="Picture 9"/>
          <p:cNvPicPr>
            <a:picLocks noChangeAspect="1"/>
          </p:cNvPicPr>
          <p:nvPr/>
        </p:nvPicPr>
        <p:blipFill>
          <a:blip r:embed="rId5"/>
          <a:stretch>
            <a:fillRect/>
          </a:stretch>
        </p:blipFill>
        <p:spPr>
          <a:xfrm>
            <a:off x="10090084" y="1492950"/>
            <a:ext cx="1371600" cy="1761687"/>
          </a:xfrm>
          <a:prstGeom prst="rect">
            <a:avLst/>
          </a:prstGeom>
        </p:spPr>
      </p:pic>
      <p:sp>
        <p:nvSpPr>
          <p:cNvPr id="11" name="TextBox 10"/>
          <p:cNvSpPr txBox="1"/>
          <p:nvPr/>
        </p:nvSpPr>
        <p:spPr>
          <a:xfrm>
            <a:off x="10349161" y="2977638"/>
            <a:ext cx="986360" cy="276999"/>
          </a:xfrm>
          <a:prstGeom prst="rect">
            <a:avLst/>
          </a:prstGeom>
          <a:noFill/>
        </p:spPr>
        <p:txBody>
          <a:bodyPr wrap="none" rtlCol="0">
            <a:spAutoFit/>
          </a:bodyPr>
          <a:lstStyle/>
          <a:p>
            <a:r>
              <a:rPr lang="en-US" sz="1200" b="1" dirty="0">
                <a:solidFill>
                  <a:schemeClr val="bg1"/>
                </a:solidFill>
              </a:rPr>
              <a:t>Andy Conley</a:t>
            </a:r>
          </a:p>
        </p:txBody>
      </p:sp>
      <p:sp>
        <p:nvSpPr>
          <p:cNvPr id="12" name="TextBox 11"/>
          <p:cNvSpPr txBox="1"/>
          <p:nvPr/>
        </p:nvSpPr>
        <p:spPr>
          <a:xfrm>
            <a:off x="8474011" y="5113699"/>
            <a:ext cx="1169872" cy="276999"/>
          </a:xfrm>
          <a:prstGeom prst="rect">
            <a:avLst/>
          </a:prstGeom>
          <a:solidFill>
            <a:srgbClr val="FFFFFF">
              <a:alpha val="50196"/>
            </a:srgbClr>
          </a:solidFill>
        </p:spPr>
        <p:txBody>
          <a:bodyPr wrap="none" rtlCol="0">
            <a:spAutoFit/>
          </a:bodyPr>
          <a:lstStyle/>
          <a:p>
            <a:pPr algn="ctr"/>
            <a:r>
              <a:rPr lang="en-US" sz="1200" b="1" dirty="0"/>
              <a:t>Shivam Sharma</a:t>
            </a:r>
          </a:p>
        </p:txBody>
      </p:sp>
      <p:pic>
        <p:nvPicPr>
          <p:cNvPr id="13" name="Picture 4" descr="Lavanya Rishishwar"/>
          <p:cNvPicPr>
            <a:picLocks noChangeAspect="1" noChangeArrowheads="1"/>
          </p:cNvPicPr>
          <p:nvPr/>
        </p:nvPicPr>
        <p:blipFill rotWithShape="1">
          <a:blip r:embed="rId6">
            <a:extLst>
              <a:ext uri="{28A0092B-C50C-407E-A947-70E740481C1C}">
                <a14:useLocalDpi xmlns:a14="http://schemas.microsoft.com/office/drawing/2010/main" val="0"/>
              </a:ext>
            </a:extLst>
          </a:blip>
          <a:srcRect b="1233"/>
          <a:stretch/>
        </p:blipFill>
        <p:spPr bwMode="auto">
          <a:xfrm>
            <a:off x="10090084" y="3544340"/>
            <a:ext cx="1371600" cy="18062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176649" y="5047628"/>
            <a:ext cx="1198470" cy="276999"/>
          </a:xfrm>
          <a:prstGeom prst="rect">
            <a:avLst/>
          </a:prstGeom>
          <a:solidFill>
            <a:srgbClr val="FFFFFF">
              <a:alpha val="50196"/>
            </a:srgbClr>
          </a:solidFill>
        </p:spPr>
        <p:txBody>
          <a:bodyPr wrap="none" rtlCol="0">
            <a:spAutoFit/>
          </a:bodyPr>
          <a:lstStyle/>
          <a:p>
            <a:r>
              <a:rPr lang="en-US" sz="1200" b="1" dirty="0"/>
              <a:t>Lava Rishishwar</a:t>
            </a:r>
          </a:p>
        </p:txBody>
      </p:sp>
    </p:spTree>
    <p:extLst>
      <p:ext uri="{BB962C8B-B14F-4D97-AF65-F5344CB8AC3E}">
        <p14:creationId xmlns:p14="http://schemas.microsoft.com/office/powerpoint/2010/main" val="2927063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3E74D-207B-43C3-9F6C-9416A2583358}"/>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90E32B83-05F6-439A-B464-DAB12D6A2B6C}"/>
              </a:ext>
            </a:extLst>
          </p:cNvPr>
          <p:cNvSpPr>
            <a:spLocks noGrp="1"/>
          </p:cNvSpPr>
          <p:nvPr>
            <p:ph type="sldNum" sz="quarter" idx="12"/>
          </p:nvPr>
        </p:nvSpPr>
        <p:spPr/>
        <p:txBody>
          <a:bodyPr/>
          <a:lstStyle/>
          <a:p>
            <a:fld id="{26AC602F-F9E8-431C-9138-17AD382D3EAF}" type="slidenum">
              <a:rPr lang="en-US" smtClean="0"/>
              <a:t>45</a:t>
            </a:fld>
            <a:endParaRPr lang="en-US"/>
          </a:p>
        </p:txBody>
      </p:sp>
      <p:sp>
        <p:nvSpPr>
          <p:cNvPr id="4" name="Title 1">
            <a:extLst>
              <a:ext uri="{FF2B5EF4-FFF2-40B4-BE49-F238E27FC236}">
                <a16:creationId xmlns:a16="http://schemas.microsoft.com/office/drawing/2014/main" id="{31E94BD0-F3BB-43BC-BD2C-FF70A45B89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E2C4D"/>
                </a:solidFill>
                <a:latin typeface="Aptos" panose="020B0004020202020204"/>
                <a:cs typeface="Arial" panose="020B0604020202020204" pitchFamily="34" charset="0"/>
              </a:rPr>
              <a:t>Genetic ancestry &amp; C-reactive protein</a:t>
            </a:r>
          </a:p>
        </p:txBody>
      </p:sp>
      <p:pic>
        <p:nvPicPr>
          <p:cNvPr id="5" name="Picture 4">
            <a:extLst>
              <a:ext uri="{FF2B5EF4-FFF2-40B4-BE49-F238E27FC236}">
                <a16:creationId xmlns:a16="http://schemas.microsoft.com/office/drawing/2014/main" id="{D9D5901A-A0E8-43E8-85EB-76B302425DA0}"/>
              </a:ext>
            </a:extLst>
          </p:cNvPr>
          <p:cNvPicPr>
            <a:picLocks noChangeAspect="1"/>
          </p:cNvPicPr>
          <p:nvPr/>
        </p:nvPicPr>
        <p:blipFill>
          <a:blip r:embed="rId2"/>
          <a:stretch>
            <a:fillRect/>
          </a:stretch>
        </p:blipFill>
        <p:spPr>
          <a:xfrm>
            <a:off x="420465" y="1433134"/>
            <a:ext cx="4014214" cy="5059741"/>
          </a:xfrm>
          <a:prstGeom prst="rect">
            <a:avLst/>
          </a:prstGeom>
        </p:spPr>
      </p:pic>
      <p:pic>
        <p:nvPicPr>
          <p:cNvPr id="6" name="Picture 5">
            <a:extLst>
              <a:ext uri="{FF2B5EF4-FFF2-40B4-BE49-F238E27FC236}">
                <a16:creationId xmlns:a16="http://schemas.microsoft.com/office/drawing/2014/main" id="{FA4B0AE4-BAD0-4585-A138-A084B98D04C1}"/>
              </a:ext>
            </a:extLst>
          </p:cNvPr>
          <p:cNvPicPr>
            <a:picLocks noChangeAspect="1"/>
          </p:cNvPicPr>
          <p:nvPr/>
        </p:nvPicPr>
        <p:blipFill>
          <a:blip r:embed="rId3"/>
          <a:stretch>
            <a:fillRect/>
          </a:stretch>
        </p:blipFill>
        <p:spPr>
          <a:xfrm>
            <a:off x="4706066" y="3449492"/>
            <a:ext cx="7157748" cy="2906858"/>
          </a:xfrm>
          <a:prstGeom prst="rect">
            <a:avLst/>
          </a:prstGeom>
        </p:spPr>
      </p:pic>
      <p:pic>
        <p:nvPicPr>
          <p:cNvPr id="7" name="Picture 6">
            <a:extLst>
              <a:ext uri="{FF2B5EF4-FFF2-40B4-BE49-F238E27FC236}">
                <a16:creationId xmlns:a16="http://schemas.microsoft.com/office/drawing/2014/main" id="{E5281D1F-6976-4223-83E8-2666C23B3DF6}"/>
              </a:ext>
            </a:extLst>
          </p:cNvPr>
          <p:cNvPicPr>
            <a:picLocks noChangeAspect="1"/>
          </p:cNvPicPr>
          <p:nvPr/>
        </p:nvPicPr>
        <p:blipFill rotWithShape="1">
          <a:blip r:embed="rId4"/>
          <a:srcRect t="48443"/>
          <a:stretch/>
        </p:blipFill>
        <p:spPr>
          <a:xfrm>
            <a:off x="5171334" y="1027906"/>
            <a:ext cx="5445810" cy="2152965"/>
          </a:xfrm>
          <a:prstGeom prst="rect">
            <a:avLst/>
          </a:prstGeom>
        </p:spPr>
      </p:pic>
      <p:grpSp>
        <p:nvGrpSpPr>
          <p:cNvPr id="10" name="Group 9"/>
          <p:cNvGrpSpPr/>
          <p:nvPr/>
        </p:nvGrpSpPr>
        <p:grpSpPr>
          <a:xfrm>
            <a:off x="4626864" y="5087215"/>
            <a:ext cx="7236950" cy="1269135"/>
            <a:chOff x="4626864" y="5087215"/>
            <a:chExt cx="7236950" cy="1269135"/>
          </a:xfrm>
        </p:grpSpPr>
        <p:sp>
          <p:nvSpPr>
            <p:cNvPr id="8" name="Rectangle 7"/>
            <p:cNvSpPr/>
            <p:nvPr/>
          </p:nvSpPr>
          <p:spPr>
            <a:xfrm>
              <a:off x="4626864" y="5879592"/>
              <a:ext cx="7236950" cy="476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541264" y="5087215"/>
              <a:ext cx="5624617" cy="369332"/>
            </a:xfrm>
            <a:prstGeom prst="rect">
              <a:avLst/>
            </a:prstGeom>
            <a:solidFill>
              <a:srgbClr val="FFFFFF">
                <a:alpha val="50196"/>
              </a:srgbClr>
            </a:solidFill>
            <a:ln w="12700">
              <a:solidFill>
                <a:srgbClr val="FF0000"/>
              </a:solidFill>
            </a:ln>
          </p:spPr>
          <p:txBody>
            <a:bodyPr wrap="none" rtlCol="0">
              <a:spAutoFit/>
            </a:bodyPr>
            <a:lstStyle/>
            <a:p>
              <a:r>
                <a:rPr lang="en-US" dirty="0">
                  <a:cs typeface="Arial" panose="020B0604020202020204" pitchFamily="34" charset="0"/>
                </a:rPr>
                <a:t>socioenvironmental factors contribute more than genetics</a:t>
              </a:r>
            </a:p>
          </p:txBody>
        </p:sp>
      </p:grpSp>
    </p:spTree>
    <p:extLst>
      <p:ext uri="{BB962C8B-B14F-4D97-AF65-F5344CB8AC3E}">
        <p14:creationId xmlns:p14="http://schemas.microsoft.com/office/powerpoint/2010/main" val="102182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35BD8-F19E-43E5-8DE5-E205D54B30E0}"/>
              </a:ext>
            </a:extLst>
          </p:cNvPr>
          <p:cNvPicPr>
            <a:picLocks noChangeAspect="1"/>
          </p:cNvPicPr>
          <p:nvPr/>
        </p:nvPicPr>
        <p:blipFill>
          <a:blip r:embed="rId2"/>
          <a:stretch>
            <a:fillRect/>
          </a:stretch>
        </p:blipFill>
        <p:spPr>
          <a:xfrm>
            <a:off x="592051" y="91316"/>
            <a:ext cx="7514891" cy="6630159"/>
          </a:xfrm>
          <a:prstGeom prst="rect">
            <a:avLst/>
          </a:prstGeom>
        </p:spPr>
      </p:pic>
      <p:sp>
        <p:nvSpPr>
          <p:cNvPr id="2" name="Date Placeholder 1">
            <a:extLst>
              <a:ext uri="{FF2B5EF4-FFF2-40B4-BE49-F238E27FC236}">
                <a16:creationId xmlns:a16="http://schemas.microsoft.com/office/drawing/2014/main" id="{CFB5CEFC-905E-4921-8B3B-0B04F7A5CB6A}"/>
              </a:ext>
            </a:extLst>
          </p:cNvPr>
          <p:cNvSpPr>
            <a:spLocks noGrp="1"/>
          </p:cNvSpPr>
          <p:nvPr>
            <p:ph type="dt" sz="half" idx="10"/>
          </p:nvPr>
        </p:nvSpPr>
        <p:spPr/>
        <p:txBody>
          <a:bodyPr/>
          <a:lstStyle/>
          <a:p>
            <a:r>
              <a:rPr lang="en-US"/>
              <a:t>5/30/2024</a:t>
            </a:r>
          </a:p>
        </p:txBody>
      </p:sp>
      <p:grpSp>
        <p:nvGrpSpPr>
          <p:cNvPr id="7" name="Group 6"/>
          <p:cNvGrpSpPr>
            <a:grpSpLocks noChangeAspect="1"/>
          </p:cNvGrpSpPr>
          <p:nvPr/>
        </p:nvGrpSpPr>
        <p:grpSpPr>
          <a:xfrm>
            <a:off x="10275349" y="3709046"/>
            <a:ext cx="1462356" cy="1765001"/>
            <a:chOff x="8610600" y="1675107"/>
            <a:chExt cx="2882019" cy="3478471"/>
          </a:xfrm>
        </p:grpSpPr>
        <p:pic>
          <p:nvPicPr>
            <p:cNvPr id="8" name="Picture 7">
              <a:extLst>
                <a:ext uri="{FF2B5EF4-FFF2-40B4-BE49-F238E27FC236}">
                  <a16:creationId xmlns:a16="http://schemas.microsoft.com/office/drawing/2014/main" id="{BCC0733E-F558-4CB4-A4D9-B36AC9B269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10600" y="1675107"/>
              <a:ext cx="2882019" cy="3478471"/>
            </a:xfrm>
            <a:prstGeom prst="rect">
              <a:avLst/>
            </a:prstGeom>
          </p:spPr>
        </p:pic>
        <p:sp>
          <p:nvSpPr>
            <p:cNvPr id="9" name="Rectangle 8">
              <a:extLst>
                <a:ext uri="{FF2B5EF4-FFF2-40B4-BE49-F238E27FC236}">
                  <a16:creationId xmlns:a16="http://schemas.microsoft.com/office/drawing/2014/main" id="{07406A76-7C21-4B4F-B923-8A4D50D94B9D}"/>
                </a:ext>
              </a:extLst>
            </p:cNvPr>
            <p:cNvSpPr/>
            <p:nvPr/>
          </p:nvSpPr>
          <p:spPr>
            <a:xfrm rot="228528">
              <a:off x="9094150" y="3716421"/>
              <a:ext cx="1302750" cy="64034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10470190" y="4676449"/>
            <a:ext cx="834396" cy="461665"/>
          </a:xfrm>
          <a:prstGeom prst="rect">
            <a:avLst/>
          </a:prstGeom>
          <a:noFill/>
        </p:spPr>
        <p:txBody>
          <a:bodyPr wrap="none" rtlCol="0">
            <a:spAutoFit/>
          </a:bodyPr>
          <a:lstStyle/>
          <a:p>
            <a:r>
              <a:rPr lang="en-US" sz="1200" b="1" dirty="0"/>
              <a:t>Shashwat </a:t>
            </a:r>
          </a:p>
          <a:p>
            <a:pPr algn="ctr"/>
            <a:r>
              <a:rPr lang="en-US" sz="1200" b="1" dirty="0"/>
              <a:t>Nagar</a:t>
            </a:r>
          </a:p>
        </p:txBody>
      </p:sp>
      <p:pic>
        <p:nvPicPr>
          <p:cNvPr id="11" name="Picture 10">
            <a:extLst>
              <a:ext uri="{FF2B5EF4-FFF2-40B4-BE49-F238E27FC236}">
                <a16:creationId xmlns:a16="http://schemas.microsoft.com/office/drawing/2014/main" id="{0C3D7C17-F1A0-4125-85D9-8CBB7C5D80A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6286" b="6204"/>
          <a:stretch/>
        </p:blipFill>
        <p:spPr>
          <a:xfrm>
            <a:off x="8464435" y="1468985"/>
            <a:ext cx="1462356" cy="1920547"/>
          </a:xfrm>
          <a:prstGeom prst="rect">
            <a:avLst/>
          </a:prstGeom>
        </p:spPr>
      </p:pic>
      <p:pic>
        <p:nvPicPr>
          <p:cNvPr id="12" name="Picture 11"/>
          <p:cNvPicPr>
            <a:picLocks noChangeAspect="1"/>
          </p:cNvPicPr>
          <p:nvPr/>
        </p:nvPicPr>
        <p:blipFill>
          <a:blip r:embed="rId5"/>
          <a:stretch>
            <a:fillRect/>
          </a:stretch>
        </p:blipFill>
        <p:spPr>
          <a:xfrm>
            <a:off x="8555191" y="3712360"/>
            <a:ext cx="1371600" cy="1761687"/>
          </a:xfrm>
          <a:prstGeom prst="rect">
            <a:avLst/>
          </a:prstGeom>
        </p:spPr>
      </p:pic>
      <p:sp>
        <p:nvSpPr>
          <p:cNvPr id="13" name="TextBox 12"/>
          <p:cNvSpPr txBox="1"/>
          <p:nvPr/>
        </p:nvSpPr>
        <p:spPr>
          <a:xfrm>
            <a:off x="8814268" y="5197048"/>
            <a:ext cx="986360" cy="276999"/>
          </a:xfrm>
          <a:prstGeom prst="rect">
            <a:avLst/>
          </a:prstGeom>
          <a:noFill/>
        </p:spPr>
        <p:txBody>
          <a:bodyPr wrap="none" rtlCol="0">
            <a:spAutoFit/>
          </a:bodyPr>
          <a:lstStyle/>
          <a:p>
            <a:r>
              <a:rPr lang="en-US" sz="1200" b="1" dirty="0">
                <a:solidFill>
                  <a:schemeClr val="bg1"/>
                </a:solidFill>
              </a:rPr>
              <a:t>Andy Conley</a:t>
            </a:r>
          </a:p>
        </p:txBody>
      </p:sp>
      <p:sp>
        <p:nvSpPr>
          <p:cNvPr id="14" name="TextBox 13"/>
          <p:cNvSpPr txBox="1"/>
          <p:nvPr/>
        </p:nvSpPr>
        <p:spPr>
          <a:xfrm>
            <a:off x="8659276" y="3110773"/>
            <a:ext cx="1169872" cy="276999"/>
          </a:xfrm>
          <a:prstGeom prst="rect">
            <a:avLst/>
          </a:prstGeom>
          <a:solidFill>
            <a:srgbClr val="FFFFFF">
              <a:alpha val="50196"/>
            </a:srgbClr>
          </a:solidFill>
        </p:spPr>
        <p:txBody>
          <a:bodyPr wrap="none" rtlCol="0">
            <a:spAutoFit/>
          </a:bodyPr>
          <a:lstStyle/>
          <a:p>
            <a:pPr algn="ctr"/>
            <a:r>
              <a:rPr lang="en-US" sz="1200" b="1" dirty="0"/>
              <a:t>Shivam Sharma</a:t>
            </a:r>
          </a:p>
        </p:txBody>
      </p:sp>
      <p:pic>
        <p:nvPicPr>
          <p:cNvPr id="15" name="Picture 4" descr="Lavanya Rishishwar"/>
          <p:cNvPicPr>
            <a:picLocks noChangeAspect="1" noChangeArrowheads="1"/>
          </p:cNvPicPr>
          <p:nvPr/>
        </p:nvPicPr>
        <p:blipFill rotWithShape="1">
          <a:blip r:embed="rId6">
            <a:extLst>
              <a:ext uri="{28A0092B-C50C-407E-A947-70E740481C1C}">
                <a14:useLocalDpi xmlns:a14="http://schemas.microsoft.com/office/drawing/2010/main" val="0"/>
              </a:ext>
            </a:extLst>
          </a:blip>
          <a:srcRect b="1233"/>
          <a:stretch/>
        </p:blipFill>
        <p:spPr bwMode="auto">
          <a:xfrm>
            <a:off x="10275349" y="1541414"/>
            <a:ext cx="1371600" cy="18062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0361914" y="3044702"/>
            <a:ext cx="1198470" cy="276999"/>
          </a:xfrm>
          <a:prstGeom prst="rect">
            <a:avLst/>
          </a:prstGeom>
          <a:solidFill>
            <a:srgbClr val="FFFFFF">
              <a:alpha val="50196"/>
            </a:srgbClr>
          </a:solidFill>
        </p:spPr>
        <p:txBody>
          <a:bodyPr wrap="none" rtlCol="0">
            <a:spAutoFit/>
          </a:bodyPr>
          <a:lstStyle/>
          <a:p>
            <a:r>
              <a:rPr lang="en-US" sz="1200" b="1" dirty="0"/>
              <a:t>Lava Rishishwar</a:t>
            </a:r>
          </a:p>
        </p:txBody>
      </p:sp>
      <p:sp>
        <p:nvSpPr>
          <p:cNvPr id="17" name="Slide Number Placeholder 16"/>
          <p:cNvSpPr>
            <a:spLocks noGrp="1"/>
          </p:cNvSpPr>
          <p:nvPr>
            <p:ph type="sldNum" sz="quarter" idx="12"/>
          </p:nvPr>
        </p:nvSpPr>
        <p:spPr/>
        <p:txBody>
          <a:bodyPr/>
          <a:lstStyle/>
          <a:p>
            <a:fld id="{63CA5BDF-CCF5-FD4E-8DB5-0576DCFD5CCF}" type="slidenum">
              <a:rPr lang="en-US" smtClean="0"/>
              <a:t>46</a:t>
            </a:fld>
            <a:endParaRPr lang="en-US"/>
          </a:p>
        </p:txBody>
      </p:sp>
    </p:spTree>
    <p:extLst>
      <p:ext uri="{BB962C8B-B14F-4D97-AF65-F5344CB8AC3E}">
        <p14:creationId xmlns:p14="http://schemas.microsoft.com/office/powerpoint/2010/main" val="3793212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B5CEFC-905E-4921-8B3B-0B04F7A5CB6A}"/>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DDF2DE28-4013-4598-AF2C-CC88C75DF707}"/>
              </a:ext>
            </a:extLst>
          </p:cNvPr>
          <p:cNvSpPr>
            <a:spLocks noGrp="1"/>
          </p:cNvSpPr>
          <p:nvPr>
            <p:ph type="sldNum" sz="quarter" idx="12"/>
          </p:nvPr>
        </p:nvSpPr>
        <p:spPr/>
        <p:txBody>
          <a:bodyPr/>
          <a:lstStyle/>
          <a:p>
            <a:fld id="{26AC602F-F9E8-431C-9138-17AD382D3EAF}" type="slidenum">
              <a:rPr lang="en-US" smtClean="0"/>
              <a:t>47</a:t>
            </a:fld>
            <a:endParaRPr lang="en-US"/>
          </a:p>
        </p:txBody>
      </p:sp>
      <p:pic>
        <p:nvPicPr>
          <p:cNvPr id="4" name="Picture 3">
            <a:extLst>
              <a:ext uri="{FF2B5EF4-FFF2-40B4-BE49-F238E27FC236}">
                <a16:creationId xmlns:a16="http://schemas.microsoft.com/office/drawing/2014/main" id="{ECD987E6-C393-4A53-8A33-44713A66D624}"/>
              </a:ext>
            </a:extLst>
          </p:cNvPr>
          <p:cNvPicPr>
            <a:picLocks noChangeAspect="1"/>
          </p:cNvPicPr>
          <p:nvPr/>
        </p:nvPicPr>
        <p:blipFill>
          <a:blip r:embed="rId2"/>
          <a:stretch>
            <a:fillRect/>
          </a:stretch>
        </p:blipFill>
        <p:spPr>
          <a:xfrm>
            <a:off x="2162366" y="1419154"/>
            <a:ext cx="7867269" cy="5172145"/>
          </a:xfrm>
          <a:prstGeom prst="rect">
            <a:avLst/>
          </a:prstGeom>
        </p:spPr>
      </p:pic>
      <p:sp>
        <p:nvSpPr>
          <p:cNvPr id="6" name="Title 1">
            <a:extLst>
              <a:ext uri="{FF2B5EF4-FFF2-40B4-BE49-F238E27FC236}">
                <a16:creationId xmlns:a16="http://schemas.microsoft.com/office/drawing/2014/main" id="{CE567FAB-B42E-45F8-B08B-37630E1F193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E2C4D"/>
                </a:solidFill>
                <a:latin typeface="Aptos" panose="020B0004020202020204"/>
                <a:cs typeface="Arial" panose="020B0604020202020204" pitchFamily="34" charset="0"/>
              </a:rPr>
              <a:t>Genetic ancestry &amp; creatinine</a:t>
            </a:r>
          </a:p>
        </p:txBody>
      </p:sp>
    </p:spTree>
    <p:extLst>
      <p:ext uri="{BB962C8B-B14F-4D97-AF65-F5344CB8AC3E}">
        <p14:creationId xmlns:p14="http://schemas.microsoft.com/office/powerpoint/2010/main" val="3039194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B28D-6710-4874-A1B7-170C5E673F42}"/>
              </a:ext>
            </a:extLst>
          </p:cNvPr>
          <p:cNvSpPr>
            <a:spLocks noGrp="1"/>
          </p:cNvSpPr>
          <p:nvPr>
            <p:ph type="title"/>
          </p:nvPr>
        </p:nvSpPr>
        <p:spPr/>
        <p:txBody>
          <a:bodyPr>
            <a:normAutofit fontScale="90000"/>
          </a:bodyPr>
          <a:lstStyle/>
          <a:p>
            <a:br>
              <a:rPr lang="en-US" dirty="0">
                <a:solidFill>
                  <a:srgbClr val="0E2C4D"/>
                </a:solidFill>
                <a:latin typeface="Aptos" panose="020B0004020202020204"/>
                <a:cs typeface="Arial" panose="020B0604020202020204" pitchFamily="34" charset="0"/>
              </a:rPr>
            </a:br>
            <a:r>
              <a:rPr lang="en-US" sz="4400" dirty="0">
                <a:solidFill>
                  <a:srgbClr val="0E2C4D"/>
                </a:solidFill>
                <a:latin typeface="Aptos" panose="020B0004020202020204"/>
                <a:cs typeface="Arial" panose="020B0604020202020204" pitchFamily="34" charset="0"/>
              </a:rPr>
              <a:t>Genetic ancestry &amp; creatinine</a:t>
            </a:r>
            <a:br>
              <a:rPr lang="en-US" dirty="0">
                <a:solidFill>
                  <a:srgbClr val="0E2C4D"/>
                </a:solidFill>
                <a:latin typeface="Aptos" panose="020B0004020202020204"/>
                <a:cs typeface="Arial" panose="020B0604020202020204" pitchFamily="34" charset="0"/>
              </a:rPr>
            </a:br>
            <a:endParaRPr lang="en-US" dirty="0">
              <a:solidFill>
                <a:srgbClr val="0E2C4D"/>
              </a:solidFill>
              <a:latin typeface="Aptos" panose="020B0004020202020204"/>
            </a:endParaRPr>
          </a:p>
        </p:txBody>
      </p:sp>
      <p:pic>
        <p:nvPicPr>
          <p:cNvPr id="6" name="Content Placeholder 5">
            <a:extLst>
              <a:ext uri="{FF2B5EF4-FFF2-40B4-BE49-F238E27FC236}">
                <a16:creationId xmlns:a16="http://schemas.microsoft.com/office/drawing/2014/main" id="{1461DADA-80A8-4B8E-ABD4-AE17B28525D9}"/>
              </a:ext>
            </a:extLst>
          </p:cNvPr>
          <p:cNvPicPr>
            <a:picLocks noGrp="1" noChangeAspect="1"/>
          </p:cNvPicPr>
          <p:nvPr>
            <p:ph idx="1"/>
          </p:nvPr>
        </p:nvPicPr>
        <p:blipFill>
          <a:blip r:embed="rId2"/>
          <a:stretch>
            <a:fillRect/>
          </a:stretch>
        </p:blipFill>
        <p:spPr>
          <a:xfrm>
            <a:off x="2387643" y="1825625"/>
            <a:ext cx="7416713" cy="4351338"/>
          </a:xfrm>
          <a:prstGeom prst="rect">
            <a:avLst/>
          </a:prstGeom>
        </p:spPr>
      </p:pic>
      <p:sp>
        <p:nvSpPr>
          <p:cNvPr id="4" name="Date Placeholder 3">
            <a:extLst>
              <a:ext uri="{FF2B5EF4-FFF2-40B4-BE49-F238E27FC236}">
                <a16:creationId xmlns:a16="http://schemas.microsoft.com/office/drawing/2014/main" id="{EEAA8F6C-2408-42BF-94BD-51EE3A44569A}"/>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849DB0A4-0BA5-4825-B2F2-70970DC09BCD}"/>
              </a:ext>
            </a:extLst>
          </p:cNvPr>
          <p:cNvSpPr>
            <a:spLocks noGrp="1"/>
          </p:cNvSpPr>
          <p:nvPr>
            <p:ph type="sldNum" sz="quarter" idx="12"/>
          </p:nvPr>
        </p:nvSpPr>
        <p:spPr/>
        <p:txBody>
          <a:bodyPr/>
          <a:lstStyle/>
          <a:p>
            <a:fld id="{63CA5BDF-CCF5-FD4E-8DB5-0576DCFD5CCF}" type="slidenum">
              <a:rPr lang="en-US" smtClean="0"/>
              <a:t>48</a:t>
            </a:fld>
            <a:endParaRPr lang="en-US"/>
          </a:p>
        </p:txBody>
      </p:sp>
      <p:sp>
        <p:nvSpPr>
          <p:cNvPr id="7" name="TextBox 6">
            <a:extLst>
              <a:ext uri="{FF2B5EF4-FFF2-40B4-BE49-F238E27FC236}">
                <a16:creationId xmlns:a16="http://schemas.microsoft.com/office/drawing/2014/main" id="{2F267156-DC7F-45FC-8DAD-A174A6519E04}"/>
              </a:ext>
            </a:extLst>
          </p:cNvPr>
          <p:cNvSpPr txBox="1"/>
          <p:nvPr/>
        </p:nvSpPr>
        <p:spPr>
          <a:xfrm>
            <a:off x="8868841" y="550852"/>
            <a:ext cx="2916936" cy="954107"/>
          </a:xfrm>
          <a:prstGeom prst="rect">
            <a:avLst/>
          </a:prstGeom>
          <a:noFill/>
        </p:spPr>
        <p:txBody>
          <a:bodyPr wrap="square" rtlCol="0">
            <a:spAutoFit/>
          </a:bodyPr>
          <a:lstStyle/>
          <a:p>
            <a:pPr algn="ctr"/>
            <a:r>
              <a:rPr lang="en-US" sz="2800" dirty="0"/>
              <a:t>*no effect of social environment</a:t>
            </a:r>
          </a:p>
        </p:txBody>
      </p:sp>
      <p:sp>
        <p:nvSpPr>
          <p:cNvPr id="9" name="Rectangle 8">
            <a:extLst>
              <a:ext uri="{FF2B5EF4-FFF2-40B4-BE49-F238E27FC236}">
                <a16:creationId xmlns:a16="http://schemas.microsoft.com/office/drawing/2014/main" id="{AA80EB28-6A29-4ADA-96E5-79FFCC613BE0}"/>
              </a:ext>
            </a:extLst>
          </p:cNvPr>
          <p:cNvSpPr/>
          <p:nvPr/>
        </p:nvSpPr>
        <p:spPr>
          <a:xfrm>
            <a:off x="2533475" y="4135772"/>
            <a:ext cx="7088697" cy="2516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3738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Questions for the practical lab session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How can the effects of race/ethnicity on continuous and binary health outcomes be quantified using:</a:t>
            </a:r>
          </a:p>
          <a:p>
            <a:pPr lvl="1"/>
            <a:r>
              <a:rPr lang="en-US" dirty="0">
                <a:latin typeface="Aptos" panose="020B0004020202020204" pitchFamily="34" charset="0"/>
              </a:rPr>
              <a:t>Multivariable linear regression?</a:t>
            </a:r>
          </a:p>
          <a:p>
            <a:pPr lvl="1"/>
            <a:r>
              <a:rPr lang="en-US" dirty="0">
                <a:latin typeface="Aptos" panose="020B0004020202020204" pitchFamily="34" charset="0"/>
              </a:rPr>
              <a:t>Multivariable logistic regression?</a:t>
            </a:r>
          </a:p>
          <a:p>
            <a:r>
              <a:rPr lang="en-US" dirty="0">
                <a:latin typeface="Aptos" panose="020B0004020202020204" pitchFamily="34" charset="0"/>
              </a:rPr>
              <a:t>How are these effects interpreted?</a:t>
            </a:r>
          </a:p>
          <a:p>
            <a:r>
              <a:rPr lang="en-US" dirty="0">
                <a:latin typeface="Aptos" panose="020B0004020202020204" pitchFamily="34" charset="0"/>
              </a:rPr>
              <a:t>How are these effects visualized? </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49</a:t>
            </a:fld>
            <a:endParaRPr lang="en-US"/>
          </a:p>
        </p:txBody>
      </p:sp>
    </p:spTree>
    <p:extLst>
      <p:ext uri="{BB962C8B-B14F-4D97-AF65-F5344CB8AC3E}">
        <p14:creationId xmlns:p14="http://schemas.microsoft.com/office/powerpoint/2010/main" val="423625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Randomized control trials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Randomized control trial (RCT) – participants are randomly assigned to treatment and control arms of trial</a:t>
            </a:r>
          </a:p>
          <a:p>
            <a:pPr lvl="1"/>
            <a:r>
              <a:rPr lang="en-US" dirty="0">
                <a:latin typeface="Aptos" panose="020B0004020202020204" pitchFamily="34" charset="0"/>
              </a:rPr>
              <a:t>Random assignment – controls for known and unknown differences among participants that may influence outcome</a:t>
            </a:r>
          </a:p>
          <a:p>
            <a:pPr lvl="1"/>
            <a:r>
              <a:rPr lang="en-US" dirty="0">
                <a:latin typeface="Aptos" panose="020B0004020202020204" pitchFamily="34" charset="0"/>
              </a:rPr>
              <a:t>Blinded – participants and experimenters blinded to assignment, mitigates bias</a:t>
            </a:r>
          </a:p>
          <a:p>
            <a:r>
              <a:rPr lang="en-US" dirty="0">
                <a:latin typeface="Aptos" panose="020B0004020202020204" pitchFamily="34" charset="0"/>
              </a:rPr>
              <a:t> Gold standard for causal inference</a:t>
            </a:r>
          </a:p>
          <a:p>
            <a:r>
              <a:rPr lang="en-US" dirty="0">
                <a:latin typeface="Aptos" panose="020B0004020202020204" pitchFamily="34" charset="0"/>
              </a:rPr>
              <a:t>May not be ethical (smoking) or feasible (disparities)</a:t>
            </a:r>
          </a:p>
          <a:p>
            <a:pPr lvl="1"/>
            <a:r>
              <a:rPr lang="en-US" dirty="0">
                <a:latin typeface="Aptos" panose="020B0004020202020204" pitchFamily="34" charset="0"/>
              </a:rPr>
              <a:t>Race and ethnicity can not be randomly assigned</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a:t>
            </a:fld>
            <a:endParaRPr lang="en-US"/>
          </a:p>
        </p:txBody>
      </p:sp>
    </p:spTree>
    <p:extLst>
      <p:ext uri="{BB962C8B-B14F-4D97-AF65-F5344CB8AC3E}">
        <p14:creationId xmlns:p14="http://schemas.microsoft.com/office/powerpoint/2010/main" val="3620729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50</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Ethics</a:t>
            </a:r>
          </a:p>
        </p:txBody>
      </p:sp>
    </p:spTree>
    <p:extLst>
      <p:ext uri="{BB962C8B-B14F-4D97-AF65-F5344CB8AC3E}">
        <p14:creationId xmlns:p14="http://schemas.microsoft.com/office/powerpoint/2010/main" val="2404851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Ethics continued … group differences versus individual-level characteristics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Reasons to be careful, thoughtful, and sensitive:</a:t>
            </a:r>
          </a:p>
          <a:p>
            <a:r>
              <a:rPr lang="en-US" dirty="0">
                <a:latin typeface="Aptos" panose="020B0004020202020204" pitchFamily="34" charset="0"/>
              </a:rPr>
              <a:t>Focus on socially disadvantaged minority groups</a:t>
            </a:r>
          </a:p>
          <a:p>
            <a:r>
              <a:rPr lang="en-US" dirty="0">
                <a:latin typeface="Aptos" panose="020B0004020202020204" pitchFamily="34" charset="0"/>
              </a:rPr>
              <a:t>Focus on group differences</a:t>
            </a:r>
            <a:br>
              <a:rPr lang="en-US" dirty="0">
                <a:latin typeface="Aptos" panose="020B0004020202020204" pitchFamily="34" charset="0"/>
              </a:rPr>
            </a:br>
            <a:endParaRPr lang="en-US" dirty="0">
              <a:latin typeface="Aptos" panose="020B0004020202020204" pitchFamily="34" charset="0"/>
            </a:endParaRPr>
          </a:p>
          <a:p>
            <a:r>
              <a:rPr lang="en-US" dirty="0">
                <a:latin typeface="Aptos" panose="020B0004020202020204" pitchFamily="34" charset="0"/>
              </a:rPr>
              <a:t>What (if anything) do group differences tell us about individual-level characteristics</a:t>
            </a:r>
          </a:p>
          <a:p>
            <a:pPr marL="0" indent="0">
              <a:buNone/>
            </a:pPr>
            <a:r>
              <a:rPr lang="en-US" dirty="0">
                <a:latin typeface="Aptos" panose="020B0004020202020204" pitchFamily="34" charset="0"/>
              </a:rPr>
              <a:t>*It’s a paradox!</a:t>
            </a:r>
          </a:p>
          <a:p>
            <a:pPr marL="0" indent="0">
              <a:buNone/>
            </a:pPr>
            <a:r>
              <a:rPr lang="en-US" dirty="0">
                <a:latin typeface="Aptos" panose="020B0004020202020204" pitchFamily="34" charset="0"/>
              </a:rPr>
              <a:t>**It depends</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51</a:t>
            </a:fld>
            <a:endParaRPr lang="en-US"/>
          </a:p>
        </p:txBody>
      </p:sp>
    </p:spTree>
    <p:extLst>
      <p:ext uri="{BB962C8B-B14F-4D97-AF65-F5344CB8AC3E}">
        <p14:creationId xmlns:p14="http://schemas.microsoft.com/office/powerpoint/2010/main" val="740130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F5113-6895-49DC-A80B-81E5271024D0}"/>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52488A4E-0866-4507-86EC-46D4CBA8D47D}"/>
              </a:ext>
            </a:extLst>
          </p:cNvPr>
          <p:cNvSpPr>
            <a:spLocks noGrp="1"/>
          </p:cNvSpPr>
          <p:nvPr>
            <p:ph type="sldNum" sz="quarter" idx="12"/>
          </p:nvPr>
        </p:nvSpPr>
        <p:spPr/>
        <p:txBody>
          <a:bodyPr/>
          <a:lstStyle/>
          <a:p>
            <a:fld id="{63CA5BDF-CCF5-FD4E-8DB5-0576DCFD5CCF}" type="slidenum">
              <a:rPr lang="en-US" smtClean="0"/>
              <a:t>52</a:t>
            </a:fld>
            <a:endParaRPr lang="en-US"/>
          </a:p>
        </p:txBody>
      </p:sp>
      <p:pic>
        <p:nvPicPr>
          <p:cNvPr id="5" name="Picture 4">
            <a:extLst>
              <a:ext uri="{FF2B5EF4-FFF2-40B4-BE49-F238E27FC236}">
                <a16:creationId xmlns:a16="http://schemas.microsoft.com/office/drawing/2014/main" id="{410D2B85-2495-4CA0-B527-1164341EB54B}"/>
              </a:ext>
            </a:extLst>
          </p:cNvPr>
          <p:cNvPicPr>
            <a:picLocks noChangeAspect="1"/>
          </p:cNvPicPr>
          <p:nvPr/>
        </p:nvPicPr>
        <p:blipFill rotWithShape="1">
          <a:blip r:embed="rId2"/>
          <a:srcRect r="540"/>
          <a:stretch/>
        </p:blipFill>
        <p:spPr>
          <a:xfrm>
            <a:off x="524608" y="53362"/>
            <a:ext cx="11142785" cy="5901757"/>
          </a:xfrm>
          <a:prstGeom prst="rect">
            <a:avLst/>
          </a:prstGeom>
        </p:spPr>
      </p:pic>
      <p:sp>
        <p:nvSpPr>
          <p:cNvPr id="6" name="TextBox 5">
            <a:extLst>
              <a:ext uri="{FF2B5EF4-FFF2-40B4-BE49-F238E27FC236}">
                <a16:creationId xmlns:a16="http://schemas.microsoft.com/office/drawing/2014/main" id="{6DD44456-B9EF-426A-B6A5-56617C2F6851}"/>
              </a:ext>
            </a:extLst>
          </p:cNvPr>
          <p:cNvSpPr txBox="1"/>
          <p:nvPr/>
        </p:nvSpPr>
        <p:spPr>
          <a:xfrm>
            <a:off x="1106333" y="5955119"/>
            <a:ext cx="9979335" cy="584775"/>
          </a:xfrm>
          <a:prstGeom prst="rect">
            <a:avLst/>
          </a:prstGeom>
          <a:noFill/>
        </p:spPr>
        <p:txBody>
          <a:bodyPr wrap="none" rtlCol="0">
            <a:spAutoFit/>
          </a:bodyPr>
          <a:lstStyle/>
          <a:p>
            <a:pPr algn="ctr"/>
            <a:r>
              <a:rPr lang="en-US" sz="1600" dirty="0">
                <a:hlinkClick r:id="rId3"/>
              </a:rPr>
              <a:t>https://spsp.org/news-center/character-context-blog/stereotype-accuracy-one-largest-and-most-replicable-effects-all</a:t>
            </a:r>
          </a:p>
          <a:p>
            <a:pPr algn="ctr"/>
            <a:r>
              <a:rPr lang="en-US" sz="1600" dirty="0">
                <a:hlinkClick r:id="rId3"/>
              </a:rPr>
              <a:t>https://www.psychologytoday.com/us/blog/insight-therapy/201809/stereotype-accuracy-displeasing-truth</a:t>
            </a:r>
            <a:r>
              <a:rPr lang="en-US" sz="1600" dirty="0"/>
              <a:t> </a:t>
            </a:r>
          </a:p>
        </p:txBody>
      </p:sp>
    </p:spTree>
    <p:extLst>
      <p:ext uri="{BB962C8B-B14F-4D97-AF65-F5344CB8AC3E}">
        <p14:creationId xmlns:p14="http://schemas.microsoft.com/office/powerpoint/2010/main" val="1683230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Stereotype accuracy &amp; individuating information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a:xfrm>
            <a:off x="838200" y="1239466"/>
            <a:ext cx="10515600" cy="4351338"/>
          </a:xfrm>
        </p:spPr>
        <p:txBody>
          <a:bodyPr>
            <a:normAutofit/>
          </a:bodyPr>
          <a:lstStyle/>
          <a:p>
            <a:r>
              <a:rPr lang="en-US" dirty="0">
                <a:latin typeface="Aptos" panose="020B0004020202020204" pitchFamily="34" charset="0"/>
              </a:rPr>
              <a:t>Stereotypes are beliefs about groups of people – can be positive or negative</a:t>
            </a:r>
          </a:p>
          <a:p>
            <a:pPr lvl="1"/>
            <a:r>
              <a:rPr lang="en-US" dirty="0">
                <a:latin typeface="Aptos" panose="020B0004020202020204" pitchFamily="34" charset="0"/>
              </a:rPr>
              <a:t>Health disparities can be considered as a kind of “stereotype” – since they are group differences</a:t>
            </a:r>
          </a:p>
          <a:p>
            <a:r>
              <a:rPr lang="en-US" dirty="0">
                <a:latin typeface="Aptos" panose="020B0004020202020204" pitchFamily="34" charset="0"/>
              </a:rPr>
              <a:t>Widely considered to be harmful – can give rise to prejudices  and facilitate intergroup hostility</a:t>
            </a:r>
          </a:p>
          <a:p>
            <a:r>
              <a:rPr lang="en-US" dirty="0">
                <a:latin typeface="Aptos" panose="020B0004020202020204" pitchFamily="34" charset="0"/>
              </a:rPr>
              <a:t>Over 50 studies (as of 2016) support the accuracy of demographic, national, political, and other stereotypes</a:t>
            </a:r>
          </a:p>
          <a:p>
            <a:r>
              <a:rPr lang="en-US" dirty="0"/>
              <a:t>One of the largest and most replicable effects in all of social psychology (r&gt;0.5 compared to typical r=0.05)</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53</a:t>
            </a:fld>
            <a:endParaRPr lang="en-US"/>
          </a:p>
        </p:txBody>
      </p:sp>
      <p:sp>
        <p:nvSpPr>
          <p:cNvPr id="8" name="TextBox 7">
            <a:extLst>
              <a:ext uri="{FF2B5EF4-FFF2-40B4-BE49-F238E27FC236}">
                <a16:creationId xmlns:a16="http://schemas.microsoft.com/office/drawing/2014/main" id="{EEB0CAF7-053B-44D4-838D-7F8FB8DDF324}"/>
              </a:ext>
            </a:extLst>
          </p:cNvPr>
          <p:cNvSpPr txBox="1"/>
          <p:nvPr/>
        </p:nvSpPr>
        <p:spPr>
          <a:xfrm>
            <a:off x="1106333" y="5955119"/>
            <a:ext cx="9979335" cy="584775"/>
          </a:xfrm>
          <a:prstGeom prst="rect">
            <a:avLst/>
          </a:prstGeom>
          <a:noFill/>
        </p:spPr>
        <p:txBody>
          <a:bodyPr wrap="none" rtlCol="0">
            <a:spAutoFit/>
          </a:bodyPr>
          <a:lstStyle/>
          <a:p>
            <a:pPr algn="ctr"/>
            <a:r>
              <a:rPr lang="en-US" sz="1600" dirty="0">
                <a:hlinkClick r:id="rId2"/>
              </a:rPr>
              <a:t>https://spsp.org/news-center/character-context-blog/stereotype-accuracy-one-largest-and-most-replicable-effects-all</a:t>
            </a:r>
          </a:p>
          <a:p>
            <a:pPr algn="ctr"/>
            <a:r>
              <a:rPr lang="en-US" sz="1600" dirty="0">
                <a:hlinkClick r:id="rId2"/>
              </a:rPr>
              <a:t>https://www.psychologytoday.com/us/blog/insight-therapy/201809/stereotype-accuracy-displeasing-truth</a:t>
            </a:r>
            <a:r>
              <a:rPr lang="en-US" sz="1600" dirty="0"/>
              <a:t> </a:t>
            </a:r>
          </a:p>
        </p:txBody>
      </p:sp>
    </p:spTree>
    <p:extLst>
      <p:ext uri="{BB962C8B-B14F-4D97-AF65-F5344CB8AC3E}">
        <p14:creationId xmlns:p14="http://schemas.microsoft.com/office/powerpoint/2010/main" val="3681077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Stereotype accuracy &amp; individuating information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Stereotypes influence perception when individuating information is absent or ambiguous</a:t>
            </a:r>
          </a:p>
          <a:p>
            <a:r>
              <a:rPr lang="en-US" dirty="0">
                <a:latin typeface="Aptos" panose="020B0004020202020204" pitchFamily="34" charset="0"/>
              </a:rPr>
              <a:t>When individuating information is clear and relevant, its effects are “massive” and stereotype effects tend to be weak or nonexistent</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54</a:t>
            </a:fld>
            <a:endParaRPr lang="en-US"/>
          </a:p>
        </p:txBody>
      </p:sp>
      <p:sp>
        <p:nvSpPr>
          <p:cNvPr id="7" name="TextBox 6">
            <a:extLst>
              <a:ext uri="{FF2B5EF4-FFF2-40B4-BE49-F238E27FC236}">
                <a16:creationId xmlns:a16="http://schemas.microsoft.com/office/drawing/2014/main" id="{94F555AA-4845-4111-A04D-4B58A0E429E2}"/>
              </a:ext>
            </a:extLst>
          </p:cNvPr>
          <p:cNvSpPr txBox="1"/>
          <p:nvPr/>
        </p:nvSpPr>
        <p:spPr>
          <a:xfrm>
            <a:off x="1106333" y="5955119"/>
            <a:ext cx="9979335" cy="584775"/>
          </a:xfrm>
          <a:prstGeom prst="rect">
            <a:avLst/>
          </a:prstGeom>
          <a:noFill/>
        </p:spPr>
        <p:txBody>
          <a:bodyPr wrap="none" rtlCol="0">
            <a:spAutoFit/>
          </a:bodyPr>
          <a:lstStyle/>
          <a:p>
            <a:pPr algn="ctr"/>
            <a:r>
              <a:rPr lang="en-US" sz="1600" dirty="0">
                <a:hlinkClick r:id="rId2"/>
              </a:rPr>
              <a:t>https://spsp.org/news-center/character-context-blog/stereotype-accuracy-one-largest-and-most-replicable-effects-all</a:t>
            </a:r>
          </a:p>
          <a:p>
            <a:pPr algn="ctr"/>
            <a:r>
              <a:rPr lang="en-US" sz="1600" dirty="0">
                <a:hlinkClick r:id="rId2"/>
              </a:rPr>
              <a:t>https://www.psychologytoday.com/us/blog/insight-therapy/201809/stereotype-accuracy-displeasing-truth</a:t>
            </a:r>
            <a:r>
              <a:rPr lang="en-US" sz="1600" dirty="0"/>
              <a:t> </a:t>
            </a:r>
          </a:p>
        </p:txBody>
      </p:sp>
    </p:spTree>
    <p:extLst>
      <p:ext uri="{BB962C8B-B14F-4D97-AF65-F5344CB8AC3E}">
        <p14:creationId xmlns:p14="http://schemas.microsoft.com/office/powerpoint/2010/main" val="3700315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The paradox of group differences versus individual-level characteristics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55</a:t>
            </a:fld>
            <a:endParaRPr lang="en-US"/>
          </a:p>
        </p:txBody>
      </p:sp>
      <p:sp>
        <p:nvSpPr>
          <p:cNvPr id="6" name="Content Placeholder 2">
            <a:extLst>
              <a:ext uri="{FF2B5EF4-FFF2-40B4-BE49-F238E27FC236}">
                <a16:creationId xmlns:a16="http://schemas.microsoft.com/office/drawing/2014/main" id="{642DC321-DCBE-4612-84AD-D57887D9BC9B}"/>
              </a:ext>
            </a:extLst>
          </p:cNvPr>
          <p:cNvSpPr>
            <a:spLocks noGrp="1"/>
          </p:cNvSpPr>
          <p:nvPr>
            <p:ph idx="1"/>
          </p:nvPr>
        </p:nvSpPr>
        <p:spPr>
          <a:xfrm>
            <a:off x="838200" y="1825625"/>
            <a:ext cx="10515600" cy="4351338"/>
          </a:xfrm>
        </p:spPr>
        <p:txBody>
          <a:bodyPr>
            <a:normAutofit/>
          </a:bodyPr>
          <a:lstStyle/>
          <a:p>
            <a:r>
              <a:rPr lang="en-US" dirty="0">
                <a:latin typeface="Aptos" panose="020B0004020202020204" pitchFamily="34" charset="0"/>
              </a:rPr>
              <a:t>How can group differences be simultaneously real and (essentially) irrelevant to individual-level characteristics?</a:t>
            </a:r>
          </a:p>
        </p:txBody>
      </p:sp>
    </p:spTree>
    <p:extLst>
      <p:ext uri="{BB962C8B-B14F-4D97-AF65-F5344CB8AC3E}">
        <p14:creationId xmlns:p14="http://schemas.microsoft.com/office/powerpoint/2010/main" val="552937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007EEB-A823-4A4B-876D-9E84B30CBAD9}"/>
              </a:ext>
            </a:extLst>
          </p:cNvPr>
          <p:cNvPicPr>
            <a:picLocks noChangeAspect="1"/>
          </p:cNvPicPr>
          <p:nvPr/>
        </p:nvPicPr>
        <p:blipFill>
          <a:blip r:embed="rId2"/>
          <a:srcRect/>
          <a:stretch/>
        </p:blipFill>
        <p:spPr>
          <a:xfrm>
            <a:off x="2075688" y="1719072"/>
            <a:ext cx="8046719" cy="5029200"/>
          </a:xfrm>
          <a:prstGeom prst="rect">
            <a:avLst/>
          </a:prstGeom>
        </p:spPr>
      </p:pic>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An example of group differences versus individual-level characteristics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56</a:t>
            </a:fld>
            <a:endParaRPr lang="en-US"/>
          </a:p>
        </p:txBody>
      </p:sp>
      <p:sp>
        <p:nvSpPr>
          <p:cNvPr id="7" name="TextBox 6">
            <a:extLst>
              <a:ext uri="{FF2B5EF4-FFF2-40B4-BE49-F238E27FC236}">
                <a16:creationId xmlns:a16="http://schemas.microsoft.com/office/drawing/2014/main" id="{32E3A1B1-1AE5-4B89-95BE-BE98C889F71B}"/>
              </a:ext>
            </a:extLst>
          </p:cNvPr>
          <p:cNvSpPr txBox="1"/>
          <p:nvPr/>
        </p:nvSpPr>
        <p:spPr>
          <a:xfrm>
            <a:off x="7486004" y="1841059"/>
            <a:ext cx="2496196" cy="646331"/>
          </a:xfrm>
          <a:prstGeom prst="rect">
            <a:avLst/>
          </a:prstGeom>
          <a:solidFill>
            <a:schemeClr val="bg1">
              <a:lumMod val="95000"/>
            </a:schemeClr>
          </a:solidFill>
        </p:spPr>
        <p:txBody>
          <a:bodyPr wrap="none" rtlCol="0">
            <a:spAutoFit/>
          </a:bodyPr>
          <a:lstStyle/>
          <a:p>
            <a:pPr algn="ctr"/>
            <a:r>
              <a:rPr lang="en-US" sz="1200" dirty="0">
                <a:latin typeface="Lucida Console" panose="020B0609040504020204" pitchFamily="49" charset="0"/>
                <a:cs typeface="Courier New" panose="02070309020205020404" pitchFamily="49" charset="0"/>
              </a:rPr>
              <a:t>	Mean	Stdev</a:t>
            </a:r>
          </a:p>
          <a:p>
            <a:pPr algn="ctr"/>
            <a:r>
              <a:rPr lang="en-US" sz="1200" dirty="0">
                <a:latin typeface="Lucida Console" panose="020B0609040504020204" pitchFamily="49" charset="0"/>
                <a:cs typeface="Courier New" panose="02070309020205020404" pitchFamily="49" charset="0"/>
              </a:rPr>
              <a:t>Group1	69.98	3.00</a:t>
            </a:r>
          </a:p>
          <a:p>
            <a:pPr algn="ctr"/>
            <a:r>
              <a:rPr lang="en-US" sz="1200" dirty="0">
                <a:latin typeface="Lucida Console" panose="020B0609040504020204" pitchFamily="49" charset="0"/>
                <a:cs typeface="Courier New" panose="02070309020205020404" pitchFamily="49" charset="0"/>
              </a:rPr>
              <a:t>Group2	64.50	2.53</a:t>
            </a:r>
          </a:p>
        </p:txBody>
      </p:sp>
    </p:spTree>
    <p:extLst>
      <p:ext uri="{BB962C8B-B14F-4D97-AF65-F5344CB8AC3E}">
        <p14:creationId xmlns:p14="http://schemas.microsoft.com/office/powerpoint/2010/main" val="2112124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09E427-752F-4D41-9DED-31AC4F767A09}"/>
              </a:ext>
            </a:extLst>
          </p:cNvPr>
          <p:cNvPicPr>
            <a:picLocks noChangeAspect="1"/>
          </p:cNvPicPr>
          <p:nvPr/>
        </p:nvPicPr>
        <p:blipFill>
          <a:blip r:embed="rId2"/>
          <a:srcRect/>
          <a:stretch/>
        </p:blipFill>
        <p:spPr>
          <a:xfrm>
            <a:off x="205155" y="1829931"/>
            <a:ext cx="3642969" cy="2276856"/>
          </a:xfrm>
          <a:prstGeom prst="rect">
            <a:avLst/>
          </a:prstGeom>
        </p:spPr>
      </p:pic>
      <p:sp>
        <p:nvSpPr>
          <p:cNvPr id="8" name="TextBox 7">
            <a:extLst>
              <a:ext uri="{FF2B5EF4-FFF2-40B4-BE49-F238E27FC236}">
                <a16:creationId xmlns:a16="http://schemas.microsoft.com/office/drawing/2014/main" id="{3B015BCE-CEF7-4832-8077-14BB85738FB3}"/>
              </a:ext>
            </a:extLst>
          </p:cNvPr>
          <p:cNvSpPr txBox="1"/>
          <p:nvPr/>
        </p:nvSpPr>
        <p:spPr>
          <a:xfrm>
            <a:off x="4147436" y="1829931"/>
            <a:ext cx="7216331" cy="4708981"/>
          </a:xfrm>
          <a:prstGeom prst="rect">
            <a:avLst/>
          </a:prstGeom>
          <a:solidFill>
            <a:schemeClr val="bg1">
              <a:lumMod val="95000"/>
            </a:schemeClr>
          </a:solidFill>
        </p:spPr>
        <p:txBody>
          <a:bodyPr wrap="square" rtlCol="0">
            <a:spAutoFit/>
          </a:bodyPr>
          <a:lstStyle/>
          <a:p>
            <a:r>
              <a:rPr lang="en-US" sz="1200" dirty="0">
                <a:latin typeface="Lucida Console" panose="020B0609040504020204" pitchFamily="49" charset="0"/>
              </a:rPr>
              <a:t>Welch Two Sample t-test</a:t>
            </a:r>
          </a:p>
          <a:p>
            <a:endParaRPr lang="en-US" sz="1200" dirty="0">
              <a:latin typeface="Lucida Console" panose="020B0609040504020204" pitchFamily="49" charset="0"/>
            </a:endParaRPr>
          </a:p>
          <a:p>
            <a:r>
              <a:rPr lang="en-US" sz="1200" dirty="0">
                <a:latin typeface="Lucida Console" panose="020B0609040504020204" pitchFamily="49" charset="0"/>
              </a:rPr>
              <a:t>data:  Values by Distribution</a:t>
            </a:r>
          </a:p>
          <a:p>
            <a:r>
              <a:rPr lang="en-US" sz="1200" b="1" dirty="0">
                <a:latin typeface="Lucida Console" panose="020B0609040504020204" pitchFamily="49" charset="0"/>
              </a:rPr>
              <a:t>t = 139.79, </a:t>
            </a:r>
            <a:r>
              <a:rPr lang="en-US" sz="1200" b="1" dirty="0" err="1">
                <a:latin typeface="Lucida Console" panose="020B0609040504020204" pitchFamily="49" charset="0"/>
              </a:rPr>
              <a:t>df</a:t>
            </a:r>
            <a:r>
              <a:rPr lang="en-US" sz="1200" b="1" dirty="0">
                <a:latin typeface="Lucida Console" panose="020B0609040504020204" pitchFamily="49" charset="0"/>
              </a:rPr>
              <a:t> = 19441, p-value &lt; 2.2e-16</a:t>
            </a:r>
          </a:p>
          <a:p>
            <a:r>
              <a:rPr lang="en-US" sz="1200" dirty="0">
                <a:latin typeface="Lucida Console" panose="020B0609040504020204" pitchFamily="49" charset="0"/>
              </a:rPr>
              <a:t>alternative hypothesis: true difference in means between group Group1 and group Group2 is not equal to 0</a:t>
            </a:r>
          </a:p>
          <a:p>
            <a:endParaRPr lang="en-US" sz="1200" dirty="0">
              <a:latin typeface="Lucida Console" panose="020B0609040504020204" pitchFamily="49" charset="0"/>
            </a:endParaRPr>
          </a:p>
          <a:p>
            <a:endParaRPr lang="en-US" sz="1200" dirty="0">
              <a:latin typeface="Lucida Console" panose="020B0609040504020204" pitchFamily="49" charset="0"/>
            </a:endParaRPr>
          </a:p>
          <a:p>
            <a:r>
              <a:rPr lang="en-US" sz="1200" dirty="0">
                <a:latin typeface="Lucida Console" panose="020B0609040504020204" pitchFamily="49" charset="0"/>
              </a:rPr>
              <a:t>Call:</a:t>
            </a:r>
          </a:p>
          <a:p>
            <a:r>
              <a:rPr lang="en-US" sz="1200" dirty="0" err="1">
                <a:latin typeface="Lucida Console" panose="020B0609040504020204" pitchFamily="49" charset="0"/>
              </a:rPr>
              <a:t>lm</a:t>
            </a:r>
            <a:r>
              <a:rPr lang="en-US" sz="1200" dirty="0">
                <a:latin typeface="Lucida Console" panose="020B0609040504020204" pitchFamily="49" charset="0"/>
              </a:rPr>
              <a:t>(formula = Values ~ Distribution, data = dataset)</a:t>
            </a:r>
          </a:p>
          <a:p>
            <a:endParaRPr lang="en-US" sz="1200" dirty="0">
              <a:latin typeface="Lucida Console" panose="020B0609040504020204" pitchFamily="49" charset="0"/>
            </a:endParaRPr>
          </a:p>
          <a:p>
            <a:r>
              <a:rPr lang="en-US" sz="1200" dirty="0">
                <a:latin typeface="Lucida Console" panose="020B0609040504020204" pitchFamily="49" charset="0"/>
              </a:rPr>
              <a:t>Residuals:</a:t>
            </a:r>
          </a:p>
          <a:p>
            <a:r>
              <a:rPr lang="en-US" sz="1200" dirty="0">
                <a:latin typeface="Lucida Console" panose="020B0609040504020204" pitchFamily="49" charset="0"/>
              </a:rPr>
              <a:t>     Min       1Q   Median       3Q      Max </a:t>
            </a:r>
          </a:p>
          <a:p>
            <a:r>
              <a:rPr lang="en-US" sz="1200" dirty="0">
                <a:latin typeface="Lucida Console" panose="020B0609040504020204" pitchFamily="49" charset="0"/>
              </a:rPr>
              <a:t>-10.2705  -1.8595  -0.0054   1.8405  10.8957 </a:t>
            </a:r>
          </a:p>
          <a:p>
            <a:endParaRPr lang="en-US" sz="1200" dirty="0">
              <a:latin typeface="Lucida Console" panose="020B0609040504020204" pitchFamily="49" charset="0"/>
            </a:endParaRPr>
          </a:p>
          <a:p>
            <a:r>
              <a:rPr lang="en-US" sz="1200" dirty="0">
                <a:latin typeface="Lucida Console" panose="020B0609040504020204" pitchFamily="49" charset="0"/>
              </a:rPr>
              <a:t>Coefficients:</a:t>
            </a:r>
          </a:p>
          <a:p>
            <a:r>
              <a:rPr lang="en-US" sz="1200" dirty="0">
                <a:latin typeface="Lucida Console" panose="020B0609040504020204" pitchFamily="49" charset="0"/>
              </a:rPr>
              <a:t>                   Estimate  Std. Error  t value  </a:t>
            </a:r>
            <a:r>
              <a:rPr lang="en-US" sz="1200" dirty="0" err="1">
                <a:latin typeface="Lucida Console" panose="020B0609040504020204" pitchFamily="49" charset="0"/>
              </a:rPr>
              <a:t>Pr</a:t>
            </a:r>
            <a:r>
              <a:rPr lang="en-US" sz="1200" dirty="0">
                <a:latin typeface="Lucida Console" panose="020B0609040504020204" pitchFamily="49" charset="0"/>
              </a:rPr>
              <a:t>(&gt;|t|)    </a:t>
            </a:r>
          </a:p>
          <a:p>
            <a:r>
              <a:rPr lang="en-US" sz="1200" dirty="0">
                <a:latin typeface="Lucida Console" panose="020B0609040504020204" pitchFamily="49" charset="0"/>
              </a:rPr>
              <a:t>(Intercept)        64.49875    0.02772  2327.0   &lt;2e-16 ***</a:t>
            </a:r>
          </a:p>
          <a:p>
            <a:r>
              <a:rPr lang="en-US" sz="1200" b="1" dirty="0">
                <a:latin typeface="Lucida Console" panose="020B0609040504020204" pitchFamily="49" charset="0"/>
              </a:rPr>
              <a:t>Group1  		5.47970    0.03920   139.8   &lt;2e-16 ***</a:t>
            </a:r>
          </a:p>
          <a:p>
            <a:r>
              <a:rPr lang="en-US" sz="1200" dirty="0">
                <a:latin typeface="Lucida Console" panose="020B0609040504020204" pitchFamily="49" charset="0"/>
              </a:rPr>
              <a:t>---</a:t>
            </a:r>
          </a:p>
          <a:p>
            <a:r>
              <a:rPr lang="en-US" sz="1200" dirty="0" err="1">
                <a:latin typeface="Lucida Console" panose="020B0609040504020204" pitchFamily="49" charset="0"/>
              </a:rPr>
              <a:t>Signif</a:t>
            </a:r>
            <a:r>
              <a:rPr lang="en-US" sz="1200" dirty="0">
                <a:latin typeface="Lucida Console" panose="020B0609040504020204" pitchFamily="49" charset="0"/>
              </a:rPr>
              <a:t>. codes:  0 ‘***’ 0.001 ‘**’ 0.01 ‘*’ 0.05 ‘.’ 0.1 ‘ ’ 1</a:t>
            </a:r>
          </a:p>
          <a:p>
            <a:endParaRPr lang="en-US" sz="1200" dirty="0">
              <a:latin typeface="Lucida Console" panose="020B0609040504020204" pitchFamily="49" charset="0"/>
            </a:endParaRPr>
          </a:p>
          <a:p>
            <a:r>
              <a:rPr lang="en-US" sz="1200" dirty="0">
                <a:latin typeface="Lucida Console" panose="020B0609040504020204" pitchFamily="49" charset="0"/>
              </a:rPr>
              <a:t>Residual standard error: 2.772 on 19998 degrees of freedom</a:t>
            </a:r>
          </a:p>
          <a:p>
            <a:r>
              <a:rPr lang="en-US" sz="1200" dirty="0">
                <a:latin typeface="Lucida Console" panose="020B0609040504020204" pitchFamily="49" charset="0"/>
              </a:rPr>
              <a:t>Multiple R-squared:  0.4942,	Adjusted R-squared:  0.4942 </a:t>
            </a:r>
          </a:p>
          <a:p>
            <a:r>
              <a:rPr lang="en-US" sz="1200" dirty="0">
                <a:latin typeface="Lucida Console" panose="020B0609040504020204" pitchFamily="49" charset="0"/>
              </a:rPr>
              <a:t>F-statistic: 1.954e+04 on 1 and 19998 DF,  p-value: &lt; 2.2e-16</a:t>
            </a:r>
          </a:p>
        </p:txBody>
      </p:sp>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An example of group differences versus individual-level characteristics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57</a:t>
            </a:fld>
            <a:endParaRPr lang="en-US"/>
          </a:p>
        </p:txBody>
      </p:sp>
    </p:spTree>
    <p:extLst>
      <p:ext uri="{BB962C8B-B14F-4D97-AF65-F5344CB8AC3E}">
        <p14:creationId xmlns:p14="http://schemas.microsoft.com/office/powerpoint/2010/main" val="3683468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D8F282-491A-4FE5-80B6-741B5711E6C6}"/>
              </a:ext>
            </a:extLst>
          </p:cNvPr>
          <p:cNvPicPr>
            <a:picLocks noChangeAspect="1"/>
          </p:cNvPicPr>
          <p:nvPr/>
        </p:nvPicPr>
        <p:blipFill>
          <a:blip r:embed="rId2"/>
          <a:srcRect/>
          <a:stretch/>
        </p:blipFill>
        <p:spPr>
          <a:xfrm>
            <a:off x="205155" y="1829931"/>
            <a:ext cx="3642969" cy="2276856"/>
          </a:xfrm>
          <a:prstGeom prst="rect">
            <a:avLst/>
          </a:prstGeom>
        </p:spPr>
      </p:pic>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The paradox of group differences versus individual-level characteristics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58</a:t>
            </a:fld>
            <a:endParaRPr lang="en-US"/>
          </a:p>
        </p:txBody>
      </p:sp>
      <p:sp>
        <p:nvSpPr>
          <p:cNvPr id="6" name="Content Placeholder 2">
            <a:extLst>
              <a:ext uri="{FF2B5EF4-FFF2-40B4-BE49-F238E27FC236}">
                <a16:creationId xmlns:a16="http://schemas.microsoft.com/office/drawing/2014/main" id="{642DC321-DCBE-4612-84AD-D57887D9BC9B}"/>
              </a:ext>
            </a:extLst>
          </p:cNvPr>
          <p:cNvSpPr>
            <a:spLocks noGrp="1"/>
          </p:cNvSpPr>
          <p:nvPr>
            <p:ph idx="1"/>
          </p:nvPr>
        </p:nvSpPr>
        <p:spPr>
          <a:xfrm>
            <a:off x="4056184" y="1825625"/>
            <a:ext cx="7297615" cy="4351338"/>
          </a:xfrm>
        </p:spPr>
        <p:txBody>
          <a:bodyPr>
            <a:normAutofit/>
          </a:bodyPr>
          <a:lstStyle/>
          <a:p>
            <a:r>
              <a:rPr lang="en-US" dirty="0">
                <a:latin typeface="Aptos" panose="020B0004020202020204" pitchFamily="34" charset="0"/>
              </a:rPr>
              <a:t>These groups are different – large effect size(s) &amp; highly significant </a:t>
            </a:r>
          </a:p>
          <a:p>
            <a:r>
              <a:rPr lang="en-US" dirty="0">
                <a:latin typeface="Aptos" panose="020B0004020202020204" pitchFamily="34" charset="0"/>
              </a:rPr>
              <a:t>How well can group identity predict individual characteristics?</a:t>
            </a:r>
          </a:p>
          <a:p>
            <a:r>
              <a:rPr lang="en-US" dirty="0">
                <a:latin typeface="Aptos" panose="020B0004020202020204" pitchFamily="34" charset="0"/>
              </a:rPr>
              <a:t>The expected value for each group is the mean value for that group</a:t>
            </a:r>
          </a:p>
        </p:txBody>
      </p:sp>
    </p:spTree>
    <p:extLst>
      <p:ext uri="{BB962C8B-B14F-4D97-AF65-F5344CB8AC3E}">
        <p14:creationId xmlns:p14="http://schemas.microsoft.com/office/powerpoint/2010/main" val="3405377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CC1FF70-4A24-486C-931C-448C53AFCAB4}"/>
              </a:ext>
            </a:extLst>
          </p:cNvPr>
          <p:cNvPicPr>
            <a:picLocks noChangeAspect="1"/>
          </p:cNvPicPr>
          <p:nvPr/>
        </p:nvPicPr>
        <p:blipFill rotWithShape="1">
          <a:blip r:embed="rId2"/>
          <a:srcRect b="8934"/>
          <a:stretch/>
        </p:blipFill>
        <p:spPr>
          <a:xfrm>
            <a:off x="923544" y="2734056"/>
            <a:ext cx="6364223" cy="3622293"/>
          </a:xfrm>
          <a:prstGeom prst="rect">
            <a:avLst/>
          </a:prstGeom>
        </p:spPr>
      </p:pic>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An example of group differences versus individual-level characteristics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59</a:t>
            </a:fld>
            <a:endParaRPr lang="en-US"/>
          </a:p>
        </p:txBody>
      </p:sp>
      <p:grpSp>
        <p:nvGrpSpPr>
          <p:cNvPr id="17" name="Group 16">
            <a:extLst>
              <a:ext uri="{FF2B5EF4-FFF2-40B4-BE49-F238E27FC236}">
                <a16:creationId xmlns:a16="http://schemas.microsoft.com/office/drawing/2014/main" id="{89FF6D2F-A940-40E7-8EFA-728F0670CF3E}"/>
              </a:ext>
            </a:extLst>
          </p:cNvPr>
          <p:cNvGrpSpPr/>
          <p:nvPr/>
        </p:nvGrpSpPr>
        <p:grpSpPr>
          <a:xfrm>
            <a:off x="4465671" y="2277289"/>
            <a:ext cx="419687" cy="3581400"/>
            <a:chOff x="5201528" y="2244969"/>
            <a:chExt cx="419687" cy="3581400"/>
          </a:xfrm>
        </p:grpSpPr>
        <p:cxnSp>
          <p:nvCxnSpPr>
            <p:cNvPr id="18" name="Straight Connector 17">
              <a:extLst>
                <a:ext uri="{FF2B5EF4-FFF2-40B4-BE49-F238E27FC236}">
                  <a16:creationId xmlns:a16="http://schemas.microsoft.com/office/drawing/2014/main" id="{DC292DB0-AA8D-42CD-9FD1-738A4F867510}"/>
                </a:ext>
              </a:extLst>
            </p:cNvPr>
            <p:cNvCxnSpPr>
              <a:cxnSpLocks/>
            </p:cNvCxnSpPr>
            <p:nvPr/>
          </p:nvCxnSpPr>
          <p:spPr>
            <a:xfrm flipV="1">
              <a:off x="5621215" y="2244969"/>
              <a:ext cx="0" cy="3581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CA90B7-9C5A-427C-BA29-CDD7C79364A3}"/>
                </a:ext>
              </a:extLst>
            </p:cNvPr>
            <p:cNvCxnSpPr>
              <a:cxnSpLocks/>
            </p:cNvCxnSpPr>
            <p:nvPr/>
          </p:nvCxnSpPr>
          <p:spPr>
            <a:xfrm flipV="1">
              <a:off x="5201528" y="2244969"/>
              <a:ext cx="0" cy="3581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E9A2EF0-EEA6-41E4-A334-950BCFE84808}"/>
              </a:ext>
            </a:extLst>
          </p:cNvPr>
          <p:cNvGrpSpPr/>
          <p:nvPr/>
        </p:nvGrpSpPr>
        <p:grpSpPr>
          <a:xfrm>
            <a:off x="3315197" y="2277291"/>
            <a:ext cx="419687" cy="3581400"/>
            <a:chOff x="5201528" y="2244969"/>
            <a:chExt cx="419687" cy="3581400"/>
          </a:xfrm>
        </p:grpSpPr>
        <p:cxnSp>
          <p:nvCxnSpPr>
            <p:cNvPr id="22" name="Straight Connector 21">
              <a:extLst>
                <a:ext uri="{FF2B5EF4-FFF2-40B4-BE49-F238E27FC236}">
                  <a16:creationId xmlns:a16="http://schemas.microsoft.com/office/drawing/2014/main" id="{4DAD4376-B2D6-4045-884D-136804EC65A2}"/>
                </a:ext>
              </a:extLst>
            </p:cNvPr>
            <p:cNvCxnSpPr>
              <a:cxnSpLocks/>
            </p:cNvCxnSpPr>
            <p:nvPr/>
          </p:nvCxnSpPr>
          <p:spPr>
            <a:xfrm flipV="1">
              <a:off x="5621215" y="2244969"/>
              <a:ext cx="0" cy="3581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66CF6D-7054-4604-998D-A422BDF3E3E7}"/>
                </a:ext>
              </a:extLst>
            </p:cNvPr>
            <p:cNvCxnSpPr>
              <a:cxnSpLocks/>
            </p:cNvCxnSpPr>
            <p:nvPr/>
          </p:nvCxnSpPr>
          <p:spPr>
            <a:xfrm flipV="1">
              <a:off x="5201528" y="2244969"/>
              <a:ext cx="0" cy="3581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4BDE0490-E86F-4E56-8D1A-CF3CA324EC35}"/>
              </a:ext>
            </a:extLst>
          </p:cNvPr>
          <p:cNvCxnSpPr>
            <a:cxnSpLocks/>
          </p:cNvCxnSpPr>
          <p:nvPr/>
        </p:nvCxnSpPr>
        <p:spPr>
          <a:xfrm>
            <a:off x="3315197" y="2199134"/>
            <a:ext cx="41968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6763169-24A5-4A30-864F-429B76712A1F}"/>
              </a:ext>
            </a:extLst>
          </p:cNvPr>
          <p:cNvSpPr txBox="1"/>
          <p:nvPr/>
        </p:nvSpPr>
        <p:spPr>
          <a:xfrm>
            <a:off x="3185844" y="1901277"/>
            <a:ext cx="678391" cy="246221"/>
          </a:xfrm>
          <a:prstGeom prst="rect">
            <a:avLst/>
          </a:prstGeom>
          <a:noFill/>
        </p:spPr>
        <p:txBody>
          <a:bodyPr wrap="none" rtlCol="0">
            <a:spAutoFit/>
          </a:bodyPr>
          <a:lstStyle/>
          <a:p>
            <a:r>
              <a:rPr lang="en-US" sz="1000" dirty="0">
                <a:latin typeface="Aptos" panose="020B0004020202020204"/>
              </a:rPr>
              <a:t>+/- 1 inch</a:t>
            </a:r>
          </a:p>
        </p:txBody>
      </p:sp>
      <p:cxnSp>
        <p:nvCxnSpPr>
          <p:cNvPr id="28" name="Straight Arrow Connector 27">
            <a:extLst>
              <a:ext uri="{FF2B5EF4-FFF2-40B4-BE49-F238E27FC236}">
                <a16:creationId xmlns:a16="http://schemas.microsoft.com/office/drawing/2014/main" id="{8CFF7B58-8063-4726-96D0-70468D644215}"/>
              </a:ext>
            </a:extLst>
          </p:cNvPr>
          <p:cNvCxnSpPr>
            <a:cxnSpLocks/>
          </p:cNvCxnSpPr>
          <p:nvPr/>
        </p:nvCxnSpPr>
        <p:spPr>
          <a:xfrm>
            <a:off x="4479245" y="2199134"/>
            <a:ext cx="41968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B6BF078-23C5-4E90-B1CC-3734C8A8671E}"/>
              </a:ext>
            </a:extLst>
          </p:cNvPr>
          <p:cNvSpPr txBox="1"/>
          <p:nvPr/>
        </p:nvSpPr>
        <p:spPr>
          <a:xfrm>
            <a:off x="4349892" y="1901277"/>
            <a:ext cx="678391" cy="246221"/>
          </a:xfrm>
          <a:prstGeom prst="rect">
            <a:avLst/>
          </a:prstGeom>
          <a:noFill/>
        </p:spPr>
        <p:txBody>
          <a:bodyPr wrap="none" rtlCol="0">
            <a:spAutoFit/>
          </a:bodyPr>
          <a:lstStyle/>
          <a:p>
            <a:r>
              <a:rPr lang="en-US" sz="1000" dirty="0">
                <a:latin typeface="Aptos" panose="020B0004020202020204"/>
              </a:rPr>
              <a:t>+/- 1 inch</a:t>
            </a:r>
          </a:p>
        </p:txBody>
      </p:sp>
      <p:sp>
        <p:nvSpPr>
          <p:cNvPr id="30" name="TextBox 29">
            <a:extLst>
              <a:ext uri="{FF2B5EF4-FFF2-40B4-BE49-F238E27FC236}">
                <a16:creationId xmlns:a16="http://schemas.microsoft.com/office/drawing/2014/main" id="{4DC649BC-5187-4F5B-9B96-85B8FC7D5880}"/>
              </a:ext>
            </a:extLst>
          </p:cNvPr>
          <p:cNvSpPr txBox="1"/>
          <p:nvPr/>
        </p:nvSpPr>
        <p:spPr>
          <a:xfrm>
            <a:off x="4397180" y="1595438"/>
            <a:ext cx="583814" cy="369332"/>
          </a:xfrm>
          <a:prstGeom prst="rect">
            <a:avLst/>
          </a:prstGeom>
          <a:noFill/>
        </p:spPr>
        <p:txBody>
          <a:bodyPr wrap="none" rtlCol="0">
            <a:spAutoFit/>
          </a:bodyPr>
          <a:lstStyle/>
          <a:p>
            <a:pPr algn="ctr"/>
            <a:r>
              <a:rPr lang="en-US" b="1" dirty="0">
                <a:latin typeface="Aptos" panose="020B0004020202020204"/>
              </a:rPr>
              <a:t>27%</a:t>
            </a:r>
          </a:p>
        </p:txBody>
      </p:sp>
      <p:sp>
        <p:nvSpPr>
          <p:cNvPr id="31" name="TextBox 30">
            <a:extLst>
              <a:ext uri="{FF2B5EF4-FFF2-40B4-BE49-F238E27FC236}">
                <a16:creationId xmlns:a16="http://schemas.microsoft.com/office/drawing/2014/main" id="{853F5D32-8596-46C1-ABC6-1FCC3B4DE3F2}"/>
              </a:ext>
            </a:extLst>
          </p:cNvPr>
          <p:cNvSpPr txBox="1"/>
          <p:nvPr/>
        </p:nvSpPr>
        <p:spPr>
          <a:xfrm>
            <a:off x="3253384" y="1602848"/>
            <a:ext cx="587020" cy="369332"/>
          </a:xfrm>
          <a:prstGeom prst="rect">
            <a:avLst/>
          </a:prstGeom>
          <a:noFill/>
        </p:spPr>
        <p:txBody>
          <a:bodyPr wrap="none" rtlCol="0">
            <a:spAutoFit/>
          </a:bodyPr>
          <a:lstStyle/>
          <a:p>
            <a:pPr algn="ctr"/>
            <a:r>
              <a:rPr lang="en-US" b="1" dirty="0">
                <a:latin typeface="Aptos" panose="020B0004020202020204"/>
              </a:rPr>
              <a:t>31%</a:t>
            </a:r>
          </a:p>
        </p:txBody>
      </p:sp>
      <p:sp>
        <p:nvSpPr>
          <p:cNvPr id="32" name="TextBox 31">
            <a:extLst>
              <a:ext uri="{FF2B5EF4-FFF2-40B4-BE49-F238E27FC236}">
                <a16:creationId xmlns:a16="http://schemas.microsoft.com/office/drawing/2014/main" id="{6A555CBA-4676-40AD-831D-1E6E3A1CF2DE}"/>
              </a:ext>
            </a:extLst>
          </p:cNvPr>
          <p:cNvSpPr txBox="1"/>
          <p:nvPr/>
        </p:nvSpPr>
        <p:spPr>
          <a:xfrm>
            <a:off x="7726330" y="1690688"/>
            <a:ext cx="3809997" cy="4524315"/>
          </a:xfrm>
          <a:prstGeom prst="rect">
            <a:avLst/>
          </a:prstGeom>
          <a:noFill/>
        </p:spPr>
        <p:txBody>
          <a:bodyPr wrap="square" rtlCol="0">
            <a:spAutoFit/>
          </a:bodyPr>
          <a:lstStyle/>
          <a:p>
            <a:r>
              <a:rPr lang="en-US" dirty="0"/>
              <a:t>These data are for height, with separate female and male group distributions</a:t>
            </a:r>
          </a:p>
          <a:p>
            <a:endParaRPr lang="en-US" dirty="0"/>
          </a:p>
          <a:p>
            <a:r>
              <a:rPr lang="en-US" dirty="0"/>
              <a:t>If you use group identity (i.e. sex) to predict height, you will guess correctly to within +/- 1 inch 31%  of the time for females and 27% of the time for males </a:t>
            </a:r>
          </a:p>
          <a:p>
            <a:endParaRPr lang="en-US" dirty="0"/>
          </a:p>
          <a:p>
            <a:r>
              <a:rPr lang="en-US" dirty="0"/>
              <a:t>You will guess wrong 69% of the time for females and 73% of the time for males!</a:t>
            </a:r>
          </a:p>
          <a:p>
            <a:endParaRPr lang="en-US" dirty="0"/>
          </a:p>
          <a:p>
            <a:r>
              <a:rPr lang="en-US" dirty="0"/>
              <a:t>If you want to know someone’s height, measure it directly</a:t>
            </a:r>
          </a:p>
        </p:txBody>
      </p:sp>
      <p:sp>
        <p:nvSpPr>
          <p:cNvPr id="33" name="TextBox 32">
            <a:extLst>
              <a:ext uri="{FF2B5EF4-FFF2-40B4-BE49-F238E27FC236}">
                <a16:creationId xmlns:a16="http://schemas.microsoft.com/office/drawing/2014/main" id="{27AD3D3D-C62F-4259-BAF9-DC3414DD3E27}"/>
              </a:ext>
            </a:extLst>
          </p:cNvPr>
          <p:cNvSpPr txBox="1"/>
          <p:nvPr/>
        </p:nvSpPr>
        <p:spPr>
          <a:xfrm>
            <a:off x="3701608" y="6132451"/>
            <a:ext cx="1180323" cy="276999"/>
          </a:xfrm>
          <a:prstGeom prst="rect">
            <a:avLst/>
          </a:prstGeom>
          <a:solidFill>
            <a:schemeClr val="bg1"/>
          </a:solidFill>
        </p:spPr>
        <p:txBody>
          <a:bodyPr wrap="none" rtlCol="0">
            <a:spAutoFit/>
          </a:bodyPr>
          <a:lstStyle/>
          <a:p>
            <a:r>
              <a:rPr lang="en-US" sz="1200" dirty="0">
                <a:latin typeface="Aptos" panose="020B0004020202020204"/>
              </a:rPr>
              <a:t>Height in inches</a:t>
            </a:r>
          </a:p>
        </p:txBody>
      </p:sp>
      <p:sp>
        <p:nvSpPr>
          <p:cNvPr id="37" name="TextBox 36">
            <a:extLst>
              <a:ext uri="{FF2B5EF4-FFF2-40B4-BE49-F238E27FC236}">
                <a16:creationId xmlns:a16="http://schemas.microsoft.com/office/drawing/2014/main" id="{3DB7A704-704D-4341-9D36-E5766A6CE404}"/>
              </a:ext>
            </a:extLst>
          </p:cNvPr>
          <p:cNvSpPr txBox="1"/>
          <p:nvPr/>
        </p:nvSpPr>
        <p:spPr>
          <a:xfrm>
            <a:off x="5762487" y="2831030"/>
            <a:ext cx="1420581" cy="461665"/>
          </a:xfrm>
          <a:prstGeom prst="rect">
            <a:avLst/>
          </a:prstGeom>
          <a:solidFill>
            <a:schemeClr val="bg1">
              <a:lumMod val="95000"/>
            </a:schemeClr>
          </a:solidFill>
        </p:spPr>
        <p:txBody>
          <a:bodyPr wrap="none" rtlCol="0">
            <a:spAutoFit/>
          </a:bodyPr>
          <a:lstStyle/>
          <a:p>
            <a:pPr algn="ctr"/>
            <a:r>
              <a:rPr lang="en-US" sz="800" dirty="0">
                <a:latin typeface="Lucida Console" panose="020B0609040504020204" pitchFamily="49" charset="0"/>
                <a:cs typeface="Courier New" panose="02070309020205020404" pitchFamily="49" charset="0"/>
              </a:rPr>
              <a:t>        Mean	Stdev</a:t>
            </a:r>
          </a:p>
          <a:p>
            <a:pPr algn="ctr"/>
            <a:r>
              <a:rPr lang="en-US" sz="800" dirty="0">
                <a:latin typeface="Lucida Console" panose="020B0609040504020204" pitchFamily="49" charset="0"/>
                <a:cs typeface="Courier New" panose="02070309020205020404" pitchFamily="49" charset="0"/>
              </a:rPr>
              <a:t>Male   69.98	3.00</a:t>
            </a:r>
          </a:p>
          <a:p>
            <a:pPr algn="ctr"/>
            <a:r>
              <a:rPr lang="en-US" sz="800" dirty="0">
                <a:latin typeface="Lucida Console" panose="020B0609040504020204" pitchFamily="49" charset="0"/>
                <a:cs typeface="Courier New" panose="02070309020205020404" pitchFamily="49" charset="0"/>
              </a:rPr>
              <a:t>Female 64.50	2.53</a:t>
            </a:r>
          </a:p>
        </p:txBody>
      </p:sp>
      <p:grpSp>
        <p:nvGrpSpPr>
          <p:cNvPr id="44" name="Group 43">
            <a:extLst>
              <a:ext uri="{FF2B5EF4-FFF2-40B4-BE49-F238E27FC236}">
                <a16:creationId xmlns:a16="http://schemas.microsoft.com/office/drawing/2014/main" id="{DE0F7490-FEFD-4B2F-A91A-9F2D7DBE1E44}"/>
              </a:ext>
            </a:extLst>
          </p:cNvPr>
          <p:cNvGrpSpPr/>
          <p:nvPr/>
        </p:nvGrpSpPr>
        <p:grpSpPr>
          <a:xfrm>
            <a:off x="3517900" y="6362003"/>
            <a:ext cx="1505713" cy="276999"/>
            <a:chOff x="3581400" y="6374703"/>
            <a:chExt cx="1505713" cy="276999"/>
          </a:xfrm>
        </p:grpSpPr>
        <p:sp>
          <p:nvSpPr>
            <p:cNvPr id="34" name="TextBox 33">
              <a:extLst>
                <a:ext uri="{FF2B5EF4-FFF2-40B4-BE49-F238E27FC236}">
                  <a16:creationId xmlns:a16="http://schemas.microsoft.com/office/drawing/2014/main" id="{8135F1D7-2487-4B98-B072-D391877C2910}"/>
                </a:ext>
              </a:extLst>
            </p:cNvPr>
            <p:cNvSpPr txBox="1"/>
            <p:nvPr/>
          </p:nvSpPr>
          <p:spPr>
            <a:xfrm>
              <a:off x="3713064" y="6374703"/>
              <a:ext cx="639278" cy="276999"/>
            </a:xfrm>
            <a:prstGeom prst="rect">
              <a:avLst/>
            </a:prstGeom>
            <a:solidFill>
              <a:schemeClr val="bg1"/>
            </a:solidFill>
          </p:spPr>
          <p:txBody>
            <a:bodyPr wrap="none" rtlCol="0">
              <a:spAutoFit/>
            </a:bodyPr>
            <a:lstStyle/>
            <a:p>
              <a:r>
                <a:rPr lang="en-US" sz="1200" dirty="0">
                  <a:latin typeface="Aptos" panose="020B0004020202020204"/>
                </a:rPr>
                <a:t>Female</a:t>
              </a:r>
            </a:p>
          </p:txBody>
        </p:sp>
        <p:sp>
          <p:nvSpPr>
            <p:cNvPr id="35" name="TextBox 34">
              <a:extLst>
                <a:ext uri="{FF2B5EF4-FFF2-40B4-BE49-F238E27FC236}">
                  <a16:creationId xmlns:a16="http://schemas.microsoft.com/office/drawing/2014/main" id="{FA885918-E235-4C3C-97B0-12DA472B7F4B}"/>
                </a:ext>
              </a:extLst>
            </p:cNvPr>
            <p:cNvSpPr txBox="1"/>
            <p:nvPr/>
          </p:nvSpPr>
          <p:spPr>
            <a:xfrm>
              <a:off x="4585052" y="6374703"/>
              <a:ext cx="502061" cy="276999"/>
            </a:xfrm>
            <a:prstGeom prst="rect">
              <a:avLst/>
            </a:prstGeom>
            <a:solidFill>
              <a:schemeClr val="bg1"/>
            </a:solidFill>
          </p:spPr>
          <p:txBody>
            <a:bodyPr wrap="none" rtlCol="0">
              <a:spAutoFit/>
            </a:bodyPr>
            <a:lstStyle/>
            <a:p>
              <a:r>
                <a:rPr lang="en-US" sz="1200" dirty="0">
                  <a:latin typeface="Aptos" panose="020B0004020202020204"/>
                </a:rPr>
                <a:t>Male</a:t>
              </a:r>
            </a:p>
          </p:txBody>
        </p:sp>
        <p:sp>
          <p:nvSpPr>
            <p:cNvPr id="42" name="Rectangle 41">
              <a:extLst>
                <a:ext uri="{FF2B5EF4-FFF2-40B4-BE49-F238E27FC236}">
                  <a16:creationId xmlns:a16="http://schemas.microsoft.com/office/drawing/2014/main" id="{35B74D1F-B87F-4FAF-A8E3-8E3787B9FDB0}"/>
                </a:ext>
              </a:extLst>
            </p:cNvPr>
            <p:cNvSpPr/>
            <p:nvPr/>
          </p:nvSpPr>
          <p:spPr>
            <a:xfrm>
              <a:off x="3581400" y="6422150"/>
              <a:ext cx="182880" cy="182880"/>
            </a:xfrm>
            <a:prstGeom prst="rect">
              <a:avLst/>
            </a:prstGeom>
            <a:solidFill>
              <a:srgbClr val="FEE6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DAF0E7C-25F9-4C8A-86D1-30B557BA5EA8}"/>
                </a:ext>
              </a:extLst>
            </p:cNvPr>
            <p:cNvSpPr/>
            <p:nvPr/>
          </p:nvSpPr>
          <p:spPr>
            <a:xfrm>
              <a:off x="4458880" y="6426984"/>
              <a:ext cx="182880" cy="182880"/>
            </a:xfrm>
            <a:prstGeom prst="rect">
              <a:avLst/>
            </a:prstGeom>
            <a:solidFill>
              <a:srgbClr val="D9F3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5298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Health disparities: observational studies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Health disparities research often (almost always) relies on observational study designs</a:t>
            </a:r>
          </a:p>
          <a:p>
            <a:r>
              <a:rPr lang="en-US" dirty="0">
                <a:latin typeface="Aptos" panose="020B0004020202020204" pitchFamily="34" charset="0"/>
              </a:rPr>
              <a:t>Cohort study – participants who have been, are, or may be exposed or not exposed to a disease risk factor</a:t>
            </a:r>
          </a:p>
          <a:p>
            <a:pPr lvl="1"/>
            <a:r>
              <a:rPr lang="en-US" dirty="0">
                <a:latin typeface="Aptos" panose="020B0004020202020204" pitchFamily="34" charset="0"/>
              </a:rPr>
              <a:t>Prospective – follow from initiation of study, track outcomes</a:t>
            </a:r>
          </a:p>
          <a:p>
            <a:pPr lvl="1"/>
            <a:r>
              <a:rPr lang="en-US" dirty="0">
                <a:latin typeface="Aptos" panose="020B0004020202020204" pitchFamily="34" charset="0"/>
              </a:rPr>
              <a:t>Retrospective – go back in time to identify participants, follow up to present</a:t>
            </a:r>
          </a:p>
          <a:p>
            <a:r>
              <a:rPr lang="en-US" dirty="0">
                <a:latin typeface="Aptos" panose="020B0004020202020204" pitchFamily="34" charset="0"/>
              </a:rPr>
              <a:t>Most reliable type of observational study</a:t>
            </a:r>
          </a:p>
          <a:p>
            <a:pPr lvl="1"/>
            <a:r>
              <a:rPr lang="en-US" dirty="0">
                <a:latin typeface="Aptos" panose="020B0004020202020204" pitchFamily="34" charset="0"/>
              </a:rPr>
              <a:t>Temporal sequence of exposure -&gt; outcome supports causal inference</a:t>
            </a:r>
          </a:p>
          <a:p>
            <a:r>
              <a:rPr lang="en-US" dirty="0">
                <a:latin typeface="Aptos" panose="020B0004020202020204" pitchFamily="34" charset="0"/>
              </a:rPr>
              <a:t>Disadvantage – case and control may not be same in all aspects, selection bias</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a:t>
            </a:fld>
            <a:endParaRPr lang="en-US"/>
          </a:p>
        </p:txBody>
      </p:sp>
    </p:spTree>
    <p:extLst>
      <p:ext uri="{BB962C8B-B14F-4D97-AF65-F5344CB8AC3E}">
        <p14:creationId xmlns:p14="http://schemas.microsoft.com/office/powerpoint/2010/main" val="3010480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CC1FF70-4A24-486C-931C-448C53AFCAB4}"/>
              </a:ext>
            </a:extLst>
          </p:cNvPr>
          <p:cNvPicPr>
            <a:picLocks noChangeAspect="1"/>
          </p:cNvPicPr>
          <p:nvPr/>
        </p:nvPicPr>
        <p:blipFill rotWithShape="1">
          <a:blip r:embed="rId2"/>
          <a:srcRect b="8934"/>
          <a:stretch/>
        </p:blipFill>
        <p:spPr>
          <a:xfrm>
            <a:off x="923544" y="2734056"/>
            <a:ext cx="6364223" cy="3622293"/>
          </a:xfrm>
          <a:prstGeom prst="rect">
            <a:avLst/>
          </a:prstGeom>
        </p:spPr>
      </p:pic>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a:xfrm>
            <a:off x="838200" y="365125"/>
            <a:ext cx="10515600" cy="1325563"/>
          </a:xfrm>
        </p:spPr>
        <p:txBody>
          <a:bodyPr/>
          <a:lstStyle/>
          <a:p>
            <a:r>
              <a:rPr lang="en-US" dirty="0">
                <a:solidFill>
                  <a:srgbClr val="0E2C4D"/>
                </a:solidFill>
                <a:latin typeface="Aptos" panose="020B0004020202020204" pitchFamily="34" charset="0"/>
              </a:rPr>
              <a:t>Relevance of group differences to disease stratification: liability threshold model</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60</a:t>
            </a:fld>
            <a:endParaRPr lang="en-US"/>
          </a:p>
        </p:txBody>
      </p:sp>
      <p:cxnSp>
        <p:nvCxnSpPr>
          <p:cNvPr id="18" name="Straight Connector 17">
            <a:extLst>
              <a:ext uri="{FF2B5EF4-FFF2-40B4-BE49-F238E27FC236}">
                <a16:creationId xmlns:a16="http://schemas.microsoft.com/office/drawing/2014/main" id="{DC292DB0-AA8D-42CD-9FD1-738A4F867510}"/>
              </a:ext>
            </a:extLst>
          </p:cNvPr>
          <p:cNvCxnSpPr>
            <a:cxnSpLocks/>
          </p:cNvCxnSpPr>
          <p:nvPr/>
        </p:nvCxnSpPr>
        <p:spPr>
          <a:xfrm flipV="1">
            <a:off x="6422058" y="2277291"/>
            <a:ext cx="0" cy="3581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CA90B7-9C5A-427C-BA29-CDD7C79364A3}"/>
              </a:ext>
            </a:extLst>
          </p:cNvPr>
          <p:cNvCxnSpPr>
            <a:cxnSpLocks/>
          </p:cNvCxnSpPr>
          <p:nvPr/>
        </p:nvCxnSpPr>
        <p:spPr>
          <a:xfrm flipV="1">
            <a:off x="5494371" y="2277291"/>
            <a:ext cx="0" cy="3581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AD4376-B2D6-4045-884D-136804EC65A2}"/>
              </a:ext>
            </a:extLst>
          </p:cNvPr>
          <p:cNvCxnSpPr>
            <a:cxnSpLocks/>
          </p:cNvCxnSpPr>
          <p:nvPr/>
        </p:nvCxnSpPr>
        <p:spPr>
          <a:xfrm flipV="1">
            <a:off x="5208056" y="2277291"/>
            <a:ext cx="0" cy="3581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66CF6D-7054-4604-998D-A422BDF3E3E7}"/>
              </a:ext>
            </a:extLst>
          </p:cNvPr>
          <p:cNvCxnSpPr>
            <a:cxnSpLocks/>
          </p:cNvCxnSpPr>
          <p:nvPr/>
        </p:nvCxnSpPr>
        <p:spPr>
          <a:xfrm flipV="1">
            <a:off x="4680419" y="2277291"/>
            <a:ext cx="0" cy="35814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A555CBA-4676-40AD-831D-1E6E3A1CF2DE}"/>
              </a:ext>
            </a:extLst>
          </p:cNvPr>
          <p:cNvSpPr txBox="1"/>
          <p:nvPr/>
        </p:nvSpPr>
        <p:spPr>
          <a:xfrm>
            <a:off x="7508877" y="2297929"/>
            <a:ext cx="3809997" cy="1200329"/>
          </a:xfrm>
          <a:prstGeom prst="rect">
            <a:avLst/>
          </a:prstGeom>
          <a:noFill/>
        </p:spPr>
        <p:txBody>
          <a:bodyPr wrap="square" rtlCol="0">
            <a:spAutoFit/>
          </a:bodyPr>
          <a:lstStyle/>
          <a:p>
            <a:r>
              <a:rPr lang="en-US" dirty="0"/>
              <a:t>Liability threshold model: individual is considered to be a disease case if their underlying liability, measured on a continuous scale, is above a threshold </a:t>
            </a:r>
          </a:p>
        </p:txBody>
      </p:sp>
      <p:sp>
        <p:nvSpPr>
          <p:cNvPr id="33" name="TextBox 32">
            <a:extLst>
              <a:ext uri="{FF2B5EF4-FFF2-40B4-BE49-F238E27FC236}">
                <a16:creationId xmlns:a16="http://schemas.microsoft.com/office/drawing/2014/main" id="{27AD3D3D-C62F-4259-BAF9-DC3414DD3E27}"/>
              </a:ext>
            </a:extLst>
          </p:cNvPr>
          <p:cNvSpPr txBox="1"/>
          <p:nvPr/>
        </p:nvSpPr>
        <p:spPr>
          <a:xfrm>
            <a:off x="3364216" y="6137285"/>
            <a:ext cx="1534716" cy="276999"/>
          </a:xfrm>
          <a:prstGeom prst="rect">
            <a:avLst/>
          </a:prstGeom>
          <a:solidFill>
            <a:schemeClr val="bg1"/>
          </a:solidFill>
        </p:spPr>
        <p:txBody>
          <a:bodyPr wrap="none" rtlCol="0">
            <a:spAutoFit/>
          </a:bodyPr>
          <a:lstStyle/>
          <a:p>
            <a:r>
              <a:rPr lang="en-US" sz="1200" dirty="0">
                <a:latin typeface="Aptos" panose="020B0004020202020204"/>
              </a:rPr>
              <a:t>Disease Liability Scale</a:t>
            </a:r>
          </a:p>
        </p:txBody>
      </p:sp>
      <p:grpSp>
        <p:nvGrpSpPr>
          <p:cNvPr id="44" name="Group 43">
            <a:extLst>
              <a:ext uri="{FF2B5EF4-FFF2-40B4-BE49-F238E27FC236}">
                <a16:creationId xmlns:a16="http://schemas.microsoft.com/office/drawing/2014/main" id="{DE0F7490-FEFD-4B2F-A91A-9F2D7DBE1E44}"/>
              </a:ext>
            </a:extLst>
          </p:cNvPr>
          <p:cNvGrpSpPr/>
          <p:nvPr/>
        </p:nvGrpSpPr>
        <p:grpSpPr>
          <a:xfrm>
            <a:off x="3517900" y="6362003"/>
            <a:ext cx="1505713" cy="276999"/>
            <a:chOff x="3581400" y="6374703"/>
            <a:chExt cx="1505713" cy="276999"/>
          </a:xfrm>
        </p:grpSpPr>
        <p:sp>
          <p:nvSpPr>
            <p:cNvPr id="34" name="TextBox 33">
              <a:extLst>
                <a:ext uri="{FF2B5EF4-FFF2-40B4-BE49-F238E27FC236}">
                  <a16:creationId xmlns:a16="http://schemas.microsoft.com/office/drawing/2014/main" id="{8135F1D7-2487-4B98-B072-D391877C2910}"/>
                </a:ext>
              </a:extLst>
            </p:cNvPr>
            <p:cNvSpPr txBox="1"/>
            <p:nvPr/>
          </p:nvSpPr>
          <p:spPr>
            <a:xfrm>
              <a:off x="3713064" y="6374703"/>
              <a:ext cx="639278" cy="276999"/>
            </a:xfrm>
            <a:prstGeom prst="rect">
              <a:avLst/>
            </a:prstGeom>
            <a:solidFill>
              <a:schemeClr val="bg1"/>
            </a:solidFill>
          </p:spPr>
          <p:txBody>
            <a:bodyPr wrap="none" rtlCol="0">
              <a:spAutoFit/>
            </a:bodyPr>
            <a:lstStyle/>
            <a:p>
              <a:r>
                <a:rPr lang="en-US" sz="1200" dirty="0">
                  <a:latin typeface="Aptos" panose="020B0004020202020204"/>
                </a:rPr>
                <a:t>Female</a:t>
              </a:r>
            </a:p>
          </p:txBody>
        </p:sp>
        <p:sp>
          <p:nvSpPr>
            <p:cNvPr id="35" name="TextBox 34">
              <a:extLst>
                <a:ext uri="{FF2B5EF4-FFF2-40B4-BE49-F238E27FC236}">
                  <a16:creationId xmlns:a16="http://schemas.microsoft.com/office/drawing/2014/main" id="{FA885918-E235-4C3C-97B0-12DA472B7F4B}"/>
                </a:ext>
              </a:extLst>
            </p:cNvPr>
            <p:cNvSpPr txBox="1"/>
            <p:nvPr/>
          </p:nvSpPr>
          <p:spPr>
            <a:xfrm>
              <a:off x="4585052" y="6374703"/>
              <a:ext cx="502061" cy="276999"/>
            </a:xfrm>
            <a:prstGeom prst="rect">
              <a:avLst/>
            </a:prstGeom>
            <a:solidFill>
              <a:schemeClr val="bg1"/>
            </a:solidFill>
          </p:spPr>
          <p:txBody>
            <a:bodyPr wrap="none" rtlCol="0">
              <a:spAutoFit/>
            </a:bodyPr>
            <a:lstStyle/>
            <a:p>
              <a:r>
                <a:rPr lang="en-US" sz="1200" dirty="0">
                  <a:latin typeface="Aptos" panose="020B0004020202020204"/>
                </a:rPr>
                <a:t>Male</a:t>
              </a:r>
            </a:p>
          </p:txBody>
        </p:sp>
        <p:sp>
          <p:nvSpPr>
            <p:cNvPr id="42" name="Rectangle 41">
              <a:extLst>
                <a:ext uri="{FF2B5EF4-FFF2-40B4-BE49-F238E27FC236}">
                  <a16:creationId xmlns:a16="http://schemas.microsoft.com/office/drawing/2014/main" id="{35B74D1F-B87F-4FAF-A8E3-8E3787B9FDB0}"/>
                </a:ext>
              </a:extLst>
            </p:cNvPr>
            <p:cNvSpPr/>
            <p:nvPr/>
          </p:nvSpPr>
          <p:spPr>
            <a:xfrm>
              <a:off x="3581400" y="6422150"/>
              <a:ext cx="182880" cy="182880"/>
            </a:xfrm>
            <a:prstGeom prst="rect">
              <a:avLst/>
            </a:prstGeom>
            <a:solidFill>
              <a:srgbClr val="FEE6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DAF0E7C-25F9-4C8A-86D1-30B557BA5EA8}"/>
                </a:ext>
              </a:extLst>
            </p:cNvPr>
            <p:cNvSpPr/>
            <p:nvPr/>
          </p:nvSpPr>
          <p:spPr>
            <a:xfrm>
              <a:off x="4458880" y="6426984"/>
              <a:ext cx="182880" cy="182880"/>
            </a:xfrm>
            <a:prstGeom prst="rect">
              <a:avLst/>
            </a:prstGeom>
            <a:solidFill>
              <a:srgbClr val="D9F3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2">
            <a:extLst>
              <a:ext uri="{FF2B5EF4-FFF2-40B4-BE49-F238E27FC236}">
                <a16:creationId xmlns:a16="http://schemas.microsoft.com/office/drawing/2014/main" id="{1DAD61A8-F1A3-4B0B-A7CE-B0FF44AE1F51}"/>
              </a:ext>
            </a:extLst>
          </p:cNvPr>
          <p:cNvGraphicFramePr>
            <a:graphicFrameLocks noGrp="1"/>
          </p:cNvGraphicFramePr>
          <p:nvPr>
            <p:extLst>
              <p:ext uri="{D42A27DB-BD31-4B8C-83A1-F6EECF244321}">
                <p14:modId xmlns:p14="http://schemas.microsoft.com/office/powerpoint/2010/main" val="2224525902"/>
              </p:ext>
            </p:extLst>
          </p:nvPr>
        </p:nvGraphicFramePr>
        <p:xfrm>
          <a:off x="7448549" y="3846216"/>
          <a:ext cx="3981451" cy="2012475"/>
        </p:xfrm>
        <a:graphic>
          <a:graphicData uri="http://schemas.openxmlformats.org/drawingml/2006/table">
            <a:tbl>
              <a:tblPr firstRow="1" bandRow="1">
                <a:tableStyleId>{5C22544A-7EE6-4342-B048-85BDC9FD1C3A}</a:tableStyleId>
              </a:tblPr>
              <a:tblGrid>
                <a:gridCol w="1143001">
                  <a:extLst>
                    <a:ext uri="{9D8B030D-6E8A-4147-A177-3AD203B41FA5}">
                      <a16:colId xmlns:a16="http://schemas.microsoft.com/office/drawing/2014/main" val="2274984341"/>
                    </a:ext>
                  </a:extLst>
                </a:gridCol>
                <a:gridCol w="831850">
                  <a:extLst>
                    <a:ext uri="{9D8B030D-6E8A-4147-A177-3AD203B41FA5}">
                      <a16:colId xmlns:a16="http://schemas.microsoft.com/office/drawing/2014/main" val="1150041918"/>
                    </a:ext>
                  </a:extLst>
                </a:gridCol>
                <a:gridCol w="914400">
                  <a:extLst>
                    <a:ext uri="{9D8B030D-6E8A-4147-A177-3AD203B41FA5}">
                      <a16:colId xmlns:a16="http://schemas.microsoft.com/office/drawing/2014/main" val="2467669043"/>
                    </a:ext>
                  </a:extLst>
                </a:gridCol>
                <a:gridCol w="1092200">
                  <a:extLst>
                    <a:ext uri="{9D8B030D-6E8A-4147-A177-3AD203B41FA5}">
                      <a16:colId xmlns:a16="http://schemas.microsoft.com/office/drawing/2014/main" val="2984823522"/>
                    </a:ext>
                  </a:extLst>
                </a:gridCol>
              </a:tblGrid>
              <a:tr h="402495">
                <a:tc>
                  <a:txBody>
                    <a:bodyPr/>
                    <a:lstStyle/>
                    <a:p>
                      <a:r>
                        <a:rPr lang="en-US" b="1" dirty="0">
                          <a:solidFill>
                            <a:schemeClr val="tx1"/>
                          </a:solidFill>
                          <a:latin typeface="Aptos" panose="020B0004020202020204"/>
                        </a:rPr>
                        <a:t>Threshold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latin typeface="Aptos" panose="020B0004020202020204"/>
                        </a:rPr>
                        <a:t>Cutoff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latin typeface="Aptos" panose="020B0004020202020204"/>
                        </a:rPr>
                        <a:t>% 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latin typeface="Aptos" panose="020B0004020202020204"/>
                        </a:rPr>
                        <a:t>% 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8016064"/>
                  </a:ext>
                </a:extLst>
              </a:tr>
              <a:tr h="402495">
                <a:tc>
                  <a:txBody>
                    <a:bodyPr/>
                    <a:lstStyle/>
                    <a:p>
                      <a:r>
                        <a:rPr lang="en-US" b="0" dirty="0">
                          <a:solidFill>
                            <a:schemeClr val="tx1"/>
                          </a:solidFill>
                          <a:latin typeface="Aptos" panose="020B0004020202020204"/>
                        </a:rPr>
                        <a:t>Top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&gt;76.2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903115"/>
                  </a:ext>
                </a:extLst>
              </a:tr>
              <a:tr h="402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latin typeface="Aptos" panose="020B0004020202020204"/>
                        </a:rPr>
                        <a:t>Top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&gt;73.8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99.9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708535"/>
                  </a:ext>
                </a:extLst>
              </a:tr>
              <a:tr h="402495">
                <a:tc>
                  <a:txBody>
                    <a:bodyPr/>
                    <a:lstStyle/>
                    <a:p>
                      <a:r>
                        <a:rPr lang="en-US" b="0" dirty="0">
                          <a:solidFill>
                            <a:schemeClr val="tx1"/>
                          </a:solidFill>
                          <a:latin typeface="Aptos" panose="020B0004020202020204"/>
                        </a:rPr>
                        <a:t>Top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&gt;72.5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99.8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048"/>
                  </a:ext>
                </a:extLst>
              </a:tr>
              <a:tr h="402495">
                <a:tc>
                  <a:txBody>
                    <a:bodyPr/>
                    <a:lstStyle/>
                    <a:p>
                      <a:r>
                        <a:rPr lang="en-US" b="0" dirty="0">
                          <a:solidFill>
                            <a:schemeClr val="tx1"/>
                          </a:solidFill>
                          <a:latin typeface="Aptos" panose="020B0004020202020204"/>
                        </a:rPr>
                        <a:t>Top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&gt;70.1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97.7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latin typeface="Aptos" panose="020B0004020202020204"/>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8020743"/>
                  </a:ext>
                </a:extLst>
              </a:tr>
            </a:tbl>
          </a:graphicData>
        </a:graphic>
      </p:graphicFrame>
      <p:sp>
        <p:nvSpPr>
          <p:cNvPr id="36" name="TextBox 35">
            <a:extLst>
              <a:ext uri="{FF2B5EF4-FFF2-40B4-BE49-F238E27FC236}">
                <a16:creationId xmlns:a16="http://schemas.microsoft.com/office/drawing/2014/main" id="{0C6C2828-65AE-4862-85F1-7B01BB0493F5}"/>
              </a:ext>
            </a:extLst>
          </p:cNvPr>
          <p:cNvSpPr txBox="1"/>
          <p:nvPr/>
        </p:nvSpPr>
        <p:spPr>
          <a:xfrm>
            <a:off x="6235147" y="2070882"/>
            <a:ext cx="373820" cy="276999"/>
          </a:xfrm>
          <a:prstGeom prst="rect">
            <a:avLst/>
          </a:prstGeom>
          <a:noFill/>
        </p:spPr>
        <p:txBody>
          <a:bodyPr wrap="none" rtlCol="0">
            <a:spAutoFit/>
          </a:bodyPr>
          <a:lstStyle/>
          <a:p>
            <a:pPr algn="ctr"/>
            <a:r>
              <a:rPr lang="en-US" sz="1200" dirty="0">
                <a:latin typeface="Aptos" panose="020B0004020202020204"/>
              </a:rPr>
              <a:t>1%</a:t>
            </a:r>
          </a:p>
        </p:txBody>
      </p:sp>
      <p:sp>
        <p:nvSpPr>
          <p:cNvPr id="39" name="TextBox 38">
            <a:extLst>
              <a:ext uri="{FF2B5EF4-FFF2-40B4-BE49-F238E27FC236}">
                <a16:creationId xmlns:a16="http://schemas.microsoft.com/office/drawing/2014/main" id="{C7A6EFB6-5759-4E52-BBA6-A4BDE3624961}"/>
              </a:ext>
            </a:extLst>
          </p:cNvPr>
          <p:cNvSpPr txBox="1"/>
          <p:nvPr/>
        </p:nvSpPr>
        <p:spPr>
          <a:xfrm>
            <a:off x="4985308" y="2070882"/>
            <a:ext cx="452367" cy="276999"/>
          </a:xfrm>
          <a:prstGeom prst="rect">
            <a:avLst/>
          </a:prstGeom>
          <a:noFill/>
        </p:spPr>
        <p:txBody>
          <a:bodyPr wrap="none" rtlCol="0">
            <a:spAutoFit/>
          </a:bodyPr>
          <a:lstStyle/>
          <a:p>
            <a:pPr algn="ctr"/>
            <a:r>
              <a:rPr lang="en-US" sz="1200" dirty="0">
                <a:latin typeface="Aptos" panose="020B0004020202020204"/>
              </a:rPr>
              <a:t>10%</a:t>
            </a:r>
          </a:p>
        </p:txBody>
      </p:sp>
      <p:sp>
        <p:nvSpPr>
          <p:cNvPr id="40" name="TextBox 39">
            <a:extLst>
              <a:ext uri="{FF2B5EF4-FFF2-40B4-BE49-F238E27FC236}">
                <a16:creationId xmlns:a16="http://schemas.microsoft.com/office/drawing/2014/main" id="{16368BA1-99AD-426F-B810-607DBAE263FB}"/>
              </a:ext>
            </a:extLst>
          </p:cNvPr>
          <p:cNvSpPr txBox="1"/>
          <p:nvPr/>
        </p:nvSpPr>
        <p:spPr>
          <a:xfrm>
            <a:off x="5310083" y="2070882"/>
            <a:ext cx="373820" cy="276999"/>
          </a:xfrm>
          <a:prstGeom prst="rect">
            <a:avLst/>
          </a:prstGeom>
          <a:noFill/>
        </p:spPr>
        <p:txBody>
          <a:bodyPr wrap="none" rtlCol="0">
            <a:spAutoFit/>
          </a:bodyPr>
          <a:lstStyle/>
          <a:p>
            <a:pPr algn="ctr"/>
            <a:r>
              <a:rPr lang="en-US" sz="1200" dirty="0">
                <a:latin typeface="Aptos" panose="020B0004020202020204"/>
              </a:rPr>
              <a:t>5%</a:t>
            </a:r>
          </a:p>
        </p:txBody>
      </p:sp>
      <p:sp>
        <p:nvSpPr>
          <p:cNvPr id="41" name="TextBox 40">
            <a:extLst>
              <a:ext uri="{FF2B5EF4-FFF2-40B4-BE49-F238E27FC236}">
                <a16:creationId xmlns:a16="http://schemas.microsoft.com/office/drawing/2014/main" id="{7A8CDCC2-443D-4FD4-90A2-68FEA7AA7153}"/>
              </a:ext>
            </a:extLst>
          </p:cNvPr>
          <p:cNvSpPr txBox="1"/>
          <p:nvPr/>
        </p:nvSpPr>
        <p:spPr>
          <a:xfrm>
            <a:off x="4454608" y="2070882"/>
            <a:ext cx="452367" cy="276999"/>
          </a:xfrm>
          <a:prstGeom prst="rect">
            <a:avLst/>
          </a:prstGeom>
          <a:noFill/>
        </p:spPr>
        <p:txBody>
          <a:bodyPr wrap="none" rtlCol="0">
            <a:spAutoFit/>
          </a:bodyPr>
          <a:lstStyle/>
          <a:p>
            <a:pPr algn="ctr"/>
            <a:r>
              <a:rPr lang="en-US" sz="1200" dirty="0">
                <a:latin typeface="Aptos" panose="020B0004020202020204"/>
              </a:rPr>
              <a:t>25%</a:t>
            </a:r>
          </a:p>
        </p:txBody>
      </p:sp>
    </p:spTree>
    <p:extLst>
      <p:ext uri="{BB962C8B-B14F-4D97-AF65-F5344CB8AC3E}">
        <p14:creationId xmlns:p14="http://schemas.microsoft.com/office/powerpoint/2010/main" val="292172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Health disparities: observational studies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lnSpcReduction="10000"/>
          </a:bodyPr>
          <a:lstStyle/>
          <a:p>
            <a:r>
              <a:rPr lang="en-US" dirty="0">
                <a:latin typeface="Aptos" panose="020B0004020202020204" pitchFamily="34" charset="0"/>
              </a:rPr>
              <a:t>Case-control study – study of participants with (cases) and without (controls) disease</a:t>
            </a:r>
          </a:p>
          <a:p>
            <a:pPr lvl="1"/>
            <a:r>
              <a:rPr lang="en-US" dirty="0">
                <a:latin typeface="Aptos" panose="020B0004020202020204" pitchFamily="34" charset="0"/>
              </a:rPr>
              <a:t>Identify cases and (closely) matched controls</a:t>
            </a:r>
          </a:p>
          <a:p>
            <a:r>
              <a:rPr lang="en-US" dirty="0">
                <a:latin typeface="Aptos" panose="020B0004020202020204" pitchFamily="34" charset="0"/>
              </a:rPr>
              <a:t>Subsequently examine (historical) risk factors to identify exposures more commonly found in cases</a:t>
            </a:r>
          </a:p>
          <a:p>
            <a:r>
              <a:rPr lang="en-US" dirty="0">
                <a:latin typeface="Aptos" panose="020B0004020202020204" pitchFamily="34" charset="0"/>
              </a:rPr>
              <a:t>Considered efficient in terms of time, money, effort</a:t>
            </a:r>
          </a:p>
          <a:p>
            <a:pPr lvl="1"/>
            <a:r>
              <a:rPr lang="en-US" dirty="0">
                <a:latin typeface="Aptos" panose="020B0004020202020204" pitchFamily="34" charset="0"/>
              </a:rPr>
              <a:t>Allows for study of rare diseases</a:t>
            </a:r>
          </a:p>
          <a:p>
            <a:pPr lvl="1"/>
            <a:r>
              <a:rPr lang="en-US" dirty="0">
                <a:latin typeface="Aptos" panose="020B0004020202020204" pitchFamily="34" charset="0"/>
              </a:rPr>
              <a:t>Can consider multiple risk factors at once</a:t>
            </a:r>
          </a:p>
          <a:p>
            <a:pPr lvl="1"/>
            <a:r>
              <a:rPr lang="en-US" dirty="0">
                <a:latin typeface="Aptos" panose="020B0004020202020204" pitchFamily="34" charset="0"/>
              </a:rPr>
              <a:t>Good for disease outbreaks</a:t>
            </a:r>
          </a:p>
          <a:p>
            <a:r>
              <a:rPr lang="en-US" dirty="0">
                <a:latin typeface="Aptos" panose="020B0004020202020204" pitchFamily="34" charset="0"/>
              </a:rPr>
              <a:t>Suffers from same selection bias disadvantage</a:t>
            </a:r>
          </a:p>
          <a:p>
            <a:pPr lvl="1"/>
            <a:r>
              <a:rPr lang="en-US" dirty="0">
                <a:latin typeface="Aptos" panose="020B0004020202020204" pitchFamily="34" charset="0"/>
              </a:rPr>
              <a:t>Also recall bias, whereby cases more likely to report exposures</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7</a:t>
            </a:fld>
            <a:endParaRPr lang="en-US"/>
          </a:p>
        </p:txBody>
      </p:sp>
    </p:spTree>
    <p:extLst>
      <p:ext uri="{BB962C8B-B14F-4D97-AF65-F5344CB8AC3E}">
        <p14:creationId xmlns:p14="http://schemas.microsoft.com/office/powerpoint/2010/main" val="23112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Health disparities: observational studies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Cross-sectional study – both exposure and outcome ascertained at the same time</a:t>
            </a:r>
          </a:p>
          <a:p>
            <a:pPr lvl="1"/>
            <a:r>
              <a:rPr lang="en-US" dirty="0">
                <a:latin typeface="Aptos" panose="020B0004020202020204" pitchFamily="34" charset="0"/>
              </a:rPr>
              <a:t>Temporal sequence often impossible to work out</a:t>
            </a:r>
          </a:p>
          <a:p>
            <a:r>
              <a:rPr lang="en-US" dirty="0">
                <a:latin typeface="Aptos" panose="020B0004020202020204" pitchFamily="34" charset="0"/>
              </a:rPr>
              <a:t>Useful in health disparities research, when assessing relative risk of outcome between race/ethnicity groups, since these are socially ascribed status that precede outcome and do not change over time</a:t>
            </a:r>
          </a:p>
          <a:p>
            <a:r>
              <a:rPr lang="en-US" dirty="0">
                <a:latin typeface="Aptos" panose="020B0004020202020204" pitchFamily="34" charset="0"/>
              </a:rPr>
              <a:t>Useful in genetic epidemiology because genetic exposures precede the outcome and can not change over time</a:t>
            </a:r>
          </a:p>
          <a:p>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8</a:t>
            </a:fld>
            <a:endParaRPr lang="en-US"/>
          </a:p>
        </p:txBody>
      </p:sp>
    </p:spTree>
    <p:extLst>
      <p:ext uri="{BB962C8B-B14F-4D97-AF65-F5344CB8AC3E}">
        <p14:creationId xmlns:p14="http://schemas.microsoft.com/office/powerpoint/2010/main" val="310287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Warning! observational studies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Correlation (association) is not causation</a:t>
            </a:r>
          </a:p>
          <a:p>
            <a:r>
              <a:rPr lang="en-US" dirty="0">
                <a:latin typeface="Aptos" panose="020B0004020202020204" pitchFamily="34" charset="0"/>
              </a:rPr>
              <a:t>Results of observational studies should be interpreted with care</a:t>
            </a:r>
          </a:p>
          <a:p>
            <a:pPr lvl="1"/>
            <a:r>
              <a:rPr lang="en-US" dirty="0">
                <a:latin typeface="Aptos" panose="020B0004020202020204" pitchFamily="34" charset="0"/>
              </a:rPr>
              <a:t>Causal inference using observational data is big area of study (we will touch lightly on this)</a:t>
            </a:r>
          </a:p>
          <a:p>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9</a:t>
            </a:fld>
            <a:endParaRPr lang="en-US"/>
          </a:p>
        </p:txBody>
      </p:sp>
    </p:spTree>
    <p:extLst>
      <p:ext uri="{BB962C8B-B14F-4D97-AF65-F5344CB8AC3E}">
        <p14:creationId xmlns:p14="http://schemas.microsoft.com/office/powerpoint/2010/main" val="2856832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2685</TotalTime>
  <Words>3161</Words>
  <Application>Microsoft Office PowerPoint</Application>
  <PresentationFormat>Widescreen</PresentationFormat>
  <Paragraphs>470</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Aptos</vt:lpstr>
      <vt:lpstr>Arial</vt:lpstr>
      <vt:lpstr>Calibri</vt:lpstr>
      <vt:lpstr>Cambria Math</vt:lpstr>
      <vt:lpstr>Courier New</vt:lpstr>
      <vt:lpstr>Lucida Console</vt:lpstr>
      <vt:lpstr>Office Theme</vt:lpstr>
      <vt:lpstr>PowerPoint Presentation</vt:lpstr>
      <vt:lpstr>Session 3 overview</vt:lpstr>
      <vt:lpstr>PowerPoint Presentation</vt:lpstr>
      <vt:lpstr>Epidemiology study designs</vt:lpstr>
      <vt:lpstr>Randomized control trials</vt:lpstr>
      <vt:lpstr>Health disparities: observational studies</vt:lpstr>
      <vt:lpstr>Health disparities: observational studies</vt:lpstr>
      <vt:lpstr>Health disparities: observational studies</vt:lpstr>
      <vt:lpstr>Warning! observational studies</vt:lpstr>
      <vt:lpstr>PowerPoint Presentation</vt:lpstr>
      <vt:lpstr>Linear regression</vt:lpstr>
      <vt:lpstr>Linear regression</vt:lpstr>
      <vt:lpstr>Simple linear regression: basic idea</vt:lpstr>
      <vt:lpstr>Simple linear regression: basic idea</vt:lpstr>
      <vt:lpstr>Simple linear regression: residuals</vt:lpstr>
      <vt:lpstr>Simple linear regression model</vt:lpstr>
      <vt:lpstr>Simple linear regression model parameters</vt:lpstr>
      <vt:lpstr>Simple linear regression model parameter significance</vt:lpstr>
      <vt:lpstr>Simple linear regression assumptions (LINE)</vt:lpstr>
      <vt:lpstr>Multiple linear regression</vt:lpstr>
      <vt:lpstr>Multiple linear regression: basic idea</vt:lpstr>
      <vt:lpstr>Multiple linear regression model</vt:lpstr>
      <vt:lpstr>Multiple linear regression assumptions (LINE+)</vt:lpstr>
      <vt:lpstr>PowerPoint Presentation</vt:lpstr>
      <vt:lpstr>PowerPoint Presentation</vt:lpstr>
      <vt:lpstr>Logistic regression</vt:lpstr>
      <vt:lpstr>Binary logistic regression</vt:lpstr>
      <vt:lpstr>Simple logistic regression: basic idea</vt:lpstr>
      <vt:lpstr>Simple logistic regression: basic idea</vt:lpstr>
      <vt:lpstr>Simple logistic regression: basic idea</vt:lpstr>
      <vt:lpstr>Logit function</vt:lpstr>
      <vt:lpstr>Logistic regression interpretation</vt:lpstr>
      <vt:lpstr>Logistic regression interpretation</vt:lpstr>
      <vt:lpstr>Logistic regression interpretation (forest plot)</vt:lpstr>
      <vt:lpstr>PowerPoint Presentation</vt:lpstr>
      <vt:lpstr>PowerPoint Presentation</vt:lpstr>
      <vt:lpstr>Regression study design</vt:lpstr>
      <vt:lpstr>Variable selection</vt:lpstr>
      <vt:lpstr>Variable selection</vt:lpstr>
      <vt:lpstr>Regularized (penalized) regression</vt:lpstr>
      <vt:lpstr>Multivariable regression for health disparities</vt:lpstr>
      <vt:lpstr>Multivariable regression for health disparities</vt:lpstr>
      <vt:lpstr>PowerPoint Presentation</vt:lpstr>
      <vt:lpstr>PowerPoint Presentation</vt:lpstr>
      <vt:lpstr>PowerPoint Presentation</vt:lpstr>
      <vt:lpstr>PowerPoint Presentation</vt:lpstr>
      <vt:lpstr>PowerPoint Presentation</vt:lpstr>
      <vt:lpstr> Genetic ancestry &amp; creatinine </vt:lpstr>
      <vt:lpstr>Questions for the practical lab session</vt:lpstr>
      <vt:lpstr>PowerPoint Presentation</vt:lpstr>
      <vt:lpstr>Ethics continued … group differences versus individual-level characteristics</vt:lpstr>
      <vt:lpstr>PowerPoint Presentation</vt:lpstr>
      <vt:lpstr>Stereotype accuracy &amp; individuating information</vt:lpstr>
      <vt:lpstr>Stereotype accuracy &amp; individuating information</vt:lpstr>
      <vt:lpstr>The paradox of group differences versus individual-level characteristics</vt:lpstr>
      <vt:lpstr>An example of group differences versus individual-level characteristics</vt:lpstr>
      <vt:lpstr>An example of group differences versus individual-level characteristics</vt:lpstr>
      <vt:lpstr>The paradox of group differences versus individual-level characteristics</vt:lpstr>
      <vt:lpstr>An example of group differences versus individual-level characteristics</vt:lpstr>
      <vt:lpstr>Relevance of group differences to disease stratification: liability threshold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of pharmacogenomic variation to patient race and ethnicity</dc:title>
  <dc:creator>Sharma, Shivam</dc:creator>
  <cp:lastModifiedBy>Jordan, I. King</cp:lastModifiedBy>
  <cp:revision>165</cp:revision>
  <dcterms:created xsi:type="dcterms:W3CDTF">2022-09-27T17:49:05Z</dcterms:created>
  <dcterms:modified xsi:type="dcterms:W3CDTF">2024-05-28T18:45:03Z</dcterms:modified>
</cp:coreProperties>
</file>